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  <p:sldMasterId id="2147483728" r:id="rId5"/>
    <p:sldMasterId id="2147483740" r:id="rId6"/>
  </p:sldMasterIdLst>
  <p:notesMasterIdLst>
    <p:notesMasterId r:id="rId36"/>
  </p:notesMasterIdLst>
  <p:handoutMasterIdLst>
    <p:handoutMasterId r:id="rId37"/>
  </p:handoutMasterIdLst>
  <p:sldIdLst>
    <p:sldId id="292" r:id="rId7"/>
    <p:sldId id="576" r:id="rId8"/>
    <p:sldId id="610" r:id="rId9"/>
    <p:sldId id="260" r:id="rId10"/>
    <p:sldId id="608" r:id="rId11"/>
    <p:sldId id="677" r:id="rId12"/>
    <p:sldId id="2147375716" r:id="rId13"/>
    <p:sldId id="264" r:id="rId14"/>
    <p:sldId id="402" r:id="rId15"/>
    <p:sldId id="421" r:id="rId16"/>
    <p:sldId id="2147375719" r:id="rId17"/>
    <p:sldId id="2147375718" r:id="rId18"/>
    <p:sldId id="265" r:id="rId19"/>
    <p:sldId id="266" r:id="rId20"/>
    <p:sldId id="267" r:id="rId21"/>
    <p:sldId id="270" r:id="rId22"/>
    <p:sldId id="2147375720" r:id="rId23"/>
    <p:sldId id="274" r:id="rId24"/>
    <p:sldId id="273" r:id="rId25"/>
    <p:sldId id="272" r:id="rId26"/>
    <p:sldId id="277" r:id="rId27"/>
    <p:sldId id="278" r:id="rId28"/>
    <p:sldId id="2147375721" r:id="rId29"/>
    <p:sldId id="280" r:id="rId30"/>
    <p:sldId id="420" r:id="rId31"/>
    <p:sldId id="482" r:id="rId32"/>
    <p:sldId id="276" r:id="rId33"/>
    <p:sldId id="484" r:id="rId34"/>
    <p:sldId id="293" r:id="rId3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75" d="100"/>
          <a:sy n="75" d="100"/>
        </p:scale>
        <p:origin x="28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6DE69-70BB-5445-B7E9-2D86CFD502B1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6F6FEF1-70C1-0F4C-A849-49764BB273A1}">
      <dgm:prSet phldrT="[Testo]"/>
      <dgm:spPr/>
      <dgm:t>
        <a:bodyPr/>
        <a:lstStyle/>
        <a:p>
          <a:r>
            <a:rPr lang="it-IT" dirty="0"/>
            <a:t>Indagare l’intervento primitivo</a:t>
          </a:r>
        </a:p>
      </dgm:t>
    </dgm:pt>
    <dgm:pt modelId="{519B18F6-116C-724B-AA9D-EEFCD7473191}" type="parTrans" cxnId="{6CE86859-3F24-E647-98A5-983975313B0F}">
      <dgm:prSet/>
      <dgm:spPr/>
      <dgm:t>
        <a:bodyPr/>
        <a:lstStyle/>
        <a:p>
          <a:endParaRPr lang="it-IT"/>
        </a:p>
      </dgm:t>
    </dgm:pt>
    <dgm:pt modelId="{E3666E64-D02B-264D-B9BC-8C9EF0CA4B45}" type="sibTrans" cxnId="{6CE86859-3F24-E647-98A5-983975313B0F}">
      <dgm:prSet/>
      <dgm:spPr/>
      <dgm:t>
        <a:bodyPr/>
        <a:lstStyle/>
        <a:p>
          <a:endParaRPr lang="it-IT"/>
        </a:p>
      </dgm:t>
    </dgm:pt>
    <dgm:pt modelId="{FFAFABFB-DE33-8744-AEA1-2BF206655071}">
      <dgm:prSet phldrT="[Testo]"/>
      <dgm:spPr/>
      <dgm:t>
        <a:bodyPr/>
        <a:lstStyle/>
        <a:p>
          <a:r>
            <a:rPr lang="it-IT" dirty="0"/>
            <a:t>Accurata diagnostica </a:t>
          </a:r>
          <a:r>
            <a:rPr lang="it-IT" dirty="0" err="1"/>
            <a:t>preoperatoria:EGDS</a:t>
          </a:r>
          <a:r>
            <a:rPr lang="it-IT" dirty="0"/>
            <a:t>, RX transito, ecografia, TC addome, ECC)</a:t>
          </a:r>
        </a:p>
      </dgm:t>
    </dgm:pt>
    <dgm:pt modelId="{3FDEFB8C-6624-4E42-81C4-B37B26226407}" type="parTrans" cxnId="{153FDE7E-E2D7-6B48-85F6-FD6F6C58CABB}">
      <dgm:prSet/>
      <dgm:spPr/>
      <dgm:t>
        <a:bodyPr/>
        <a:lstStyle/>
        <a:p>
          <a:endParaRPr lang="it-IT"/>
        </a:p>
      </dgm:t>
    </dgm:pt>
    <dgm:pt modelId="{3AED915C-5F35-D847-AD1C-D01C54CFDA6A}" type="sibTrans" cxnId="{153FDE7E-E2D7-6B48-85F6-FD6F6C58CABB}">
      <dgm:prSet/>
      <dgm:spPr/>
      <dgm:t>
        <a:bodyPr/>
        <a:lstStyle/>
        <a:p>
          <a:endParaRPr lang="it-IT"/>
        </a:p>
      </dgm:t>
    </dgm:pt>
    <dgm:pt modelId="{3EAE7BF7-A5CD-2740-95EA-B1D8F0DCFE96}">
      <dgm:prSet phldrT="[Testo]"/>
      <dgm:spPr/>
      <dgm:t>
        <a:bodyPr/>
        <a:lstStyle/>
        <a:p>
          <a:r>
            <a:rPr lang="it-IT" dirty="0"/>
            <a:t>Indagare la presenza di comorbilità o pattern alimentari che potrebbero influenzare l’intervento di revisione</a:t>
          </a:r>
        </a:p>
      </dgm:t>
    </dgm:pt>
    <dgm:pt modelId="{788D4F40-C557-CB4D-AE16-83F9230D3DF6}" type="parTrans" cxnId="{F79FCC81-BF0B-C643-A7CA-3E4417459EBD}">
      <dgm:prSet/>
      <dgm:spPr/>
      <dgm:t>
        <a:bodyPr/>
        <a:lstStyle/>
        <a:p>
          <a:endParaRPr lang="it-IT"/>
        </a:p>
      </dgm:t>
    </dgm:pt>
    <dgm:pt modelId="{8BA8A6D2-DDB3-5F4B-9136-5191E9EFB37B}" type="sibTrans" cxnId="{F79FCC81-BF0B-C643-A7CA-3E4417459EBD}">
      <dgm:prSet/>
      <dgm:spPr/>
      <dgm:t>
        <a:bodyPr/>
        <a:lstStyle/>
        <a:p>
          <a:endParaRPr lang="it-IT"/>
        </a:p>
      </dgm:t>
    </dgm:pt>
    <dgm:pt modelId="{AA7BD38A-771B-F74F-AE4A-2F72B485ADA3}" type="pres">
      <dgm:prSet presAssocID="{3696DE69-70BB-5445-B7E9-2D86CFD502B1}" presName="cycle" presStyleCnt="0">
        <dgm:presLayoutVars>
          <dgm:dir/>
          <dgm:resizeHandles val="exact"/>
        </dgm:presLayoutVars>
      </dgm:prSet>
      <dgm:spPr/>
    </dgm:pt>
    <dgm:pt modelId="{8898D46B-B9F1-C843-9AE5-A579FB9C239E}" type="pres">
      <dgm:prSet presAssocID="{B6F6FEF1-70C1-0F4C-A849-49764BB273A1}" presName="dummy" presStyleCnt="0"/>
      <dgm:spPr/>
    </dgm:pt>
    <dgm:pt modelId="{E0935EB2-649E-D242-B6CB-A9078514C788}" type="pres">
      <dgm:prSet presAssocID="{B6F6FEF1-70C1-0F4C-A849-49764BB273A1}" presName="node" presStyleLbl="revTx" presStyleIdx="0" presStyleCnt="3" custRadScaleRad="102306" custRadScaleInc="5999">
        <dgm:presLayoutVars>
          <dgm:bulletEnabled val="1"/>
        </dgm:presLayoutVars>
      </dgm:prSet>
      <dgm:spPr/>
    </dgm:pt>
    <dgm:pt modelId="{247D2066-3008-D84B-8ABB-02E646A01619}" type="pres">
      <dgm:prSet presAssocID="{E3666E64-D02B-264D-B9BC-8C9EF0CA4B45}" presName="sibTrans" presStyleLbl="node1" presStyleIdx="0" presStyleCnt="3"/>
      <dgm:spPr/>
    </dgm:pt>
    <dgm:pt modelId="{2723B6FB-7F04-EA43-8687-CF63F03B2F8C}" type="pres">
      <dgm:prSet presAssocID="{FFAFABFB-DE33-8744-AEA1-2BF206655071}" presName="dummy" presStyleCnt="0"/>
      <dgm:spPr/>
    </dgm:pt>
    <dgm:pt modelId="{08FA8922-02EE-D344-B354-5EC62FD162D4}" type="pres">
      <dgm:prSet presAssocID="{FFAFABFB-DE33-8744-AEA1-2BF206655071}" presName="node" presStyleLbl="revTx" presStyleIdx="1" presStyleCnt="3" custRadScaleRad="84900" custRadScaleInc="-540">
        <dgm:presLayoutVars>
          <dgm:bulletEnabled val="1"/>
        </dgm:presLayoutVars>
      </dgm:prSet>
      <dgm:spPr/>
    </dgm:pt>
    <dgm:pt modelId="{D67DB9FE-F513-7149-8F44-9E04B94D55F0}" type="pres">
      <dgm:prSet presAssocID="{3AED915C-5F35-D847-AD1C-D01C54CFDA6A}" presName="sibTrans" presStyleLbl="node1" presStyleIdx="1" presStyleCnt="3" custScaleX="101994" custLinFactNeighborX="-4182" custLinFactNeighborY="4317"/>
      <dgm:spPr/>
    </dgm:pt>
    <dgm:pt modelId="{D98130CB-C10A-C847-82AD-98F345F26D8C}" type="pres">
      <dgm:prSet presAssocID="{3EAE7BF7-A5CD-2740-95EA-B1D8F0DCFE96}" presName="dummy" presStyleCnt="0"/>
      <dgm:spPr/>
    </dgm:pt>
    <dgm:pt modelId="{92E9B8EF-5659-6E4C-BB71-B48AF8658A79}" type="pres">
      <dgm:prSet presAssocID="{3EAE7BF7-A5CD-2740-95EA-B1D8F0DCFE96}" presName="node" presStyleLbl="revTx" presStyleIdx="2" presStyleCnt="3" custRadScaleRad="115496" custRadScaleInc="-2613">
        <dgm:presLayoutVars>
          <dgm:bulletEnabled val="1"/>
        </dgm:presLayoutVars>
      </dgm:prSet>
      <dgm:spPr/>
    </dgm:pt>
    <dgm:pt modelId="{20D809BB-BB38-DD4E-BEF8-9B64AC1ED360}" type="pres">
      <dgm:prSet presAssocID="{8BA8A6D2-DDB3-5F4B-9136-5191E9EFB37B}" presName="sibTrans" presStyleLbl="node1" presStyleIdx="2" presStyleCnt="3" custLinFactNeighborX="3074" custLinFactNeighborY="6221"/>
      <dgm:spPr/>
    </dgm:pt>
  </dgm:ptLst>
  <dgm:cxnLst>
    <dgm:cxn modelId="{86336B38-C7B5-9549-BB51-4A9C03F966C1}" type="presOf" srcId="{FFAFABFB-DE33-8744-AEA1-2BF206655071}" destId="{08FA8922-02EE-D344-B354-5EC62FD162D4}" srcOrd="0" destOrd="0" presId="urn:microsoft.com/office/officeart/2005/8/layout/cycle1"/>
    <dgm:cxn modelId="{E42B7941-3813-E045-94BD-1A7B923B6745}" type="presOf" srcId="{8BA8A6D2-DDB3-5F4B-9136-5191E9EFB37B}" destId="{20D809BB-BB38-DD4E-BEF8-9B64AC1ED360}" srcOrd="0" destOrd="0" presId="urn:microsoft.com/office/officeart/2005/8/layout/cycle1"/>
    <dgm:cxn modelId="{FA116A55-5BB8-6D49-881E-9A9584965BD7}" type="presOf" srcId="{3696DE69-70BB-5445-B7E9-2D86CFD502B1}" destId="{AA7BD38A-771B-F74F-AE4A-2F72B485ADA3}" srcOrd="0" destOrd="0" presId="urn:microsoft.com/office/officeart/2005/8/layout/cycle1"/>
    <dgm:cxn modelId="{938AFA56-6BB8-0B41-AB83-F0A2B91DF546}" type="presOf" srcId="{B6F6FEF1-70C1-0F4C-A849-49764BB273A1}" destId="{E0935EB2-649E-D242-B6CB-A9078514C788}" srcOrd="0" destOrd="0" presId="urn:microsoft.com/office/officeart/2005/8/layout/cycle1"/>
    <dgm:cxn modelId="{6CE86859-3F24-E647-98A5-983975313B0F}" srcId="{3696DE69-70BB-5445-B7E9-2D86CFD502B1}" destId="{B6F6FEF1-70C1-0F4C-A849-49764BB273A1}" srcOrd="0" destOrd="0" parTransId="{519B18F6-116C-724B-AA9D-EEFCD7473191}" sibTransId="{E3666E64-D02B-264D-B9BC-8C9EF0CA4B45}"/>
    <dgm:cxn modelId="{153FDE7E-E2D7-6B48-85F6-FD6F6C58CABB}" srcId="{3696DE69-70BB-5445-B7E9-2D86CFD502B1}" destId="{FFAFABFB-DE33-8744-AEA1-2BF206655071}" srcOrd="1" destOrd="0" parTransId="{3FDEFB8C-6624-4E42-81C4-B37B26226407}" sibTransId="{3AED915C-5F35-D847-AD1C-D01C54CFDA6A}"/>
    <dgm:cxn modelId="{F79FCC81-BF0B-C643-A7CA-3E4417459EBD}" srcId="{3696DE69-70BB-5445-B7E9-2D86CFD502B1}" destId="{3EAE7BF7-A5CD-2740-95EA-B1D8F0DCFE96}" srcOrd="2" destOrd="0" parTransId="{788D4F40-C557-CB4D-AE16-83F9230D3DF6}" sibTransId="{8BA8A6D2-DDB3-5F4B-9136-5191E9EFB37B}"/>
    <dgm:cxn modelId="{EDBF418B-DC80-7942-B126-860486382442}" type="presOf" srcId="{3EAE7BF7-A5CD-2740-95EA-B1D8F0DCFE96}" destId="{92E9B8EF-5659-6E4C-BB71-B48AF8658A79}" srcOrd="0" destOrd="0" presId="urn:microsoft.com/office/officeart/2005/8/layout/cycle1"/>
    <dgm:cxn modelId="{0F021392-5527-6D45-A169-691D63D8B68A}" type="presOf" srcId="{E3666E64-D02B-264D-B9BC-8C9EF0CA4B45}" destId="{247D2066-3008-D84B-8ABB-02E646A01619}" srcOrd="0" destOrd="0" presId="urn:microsoft.com/office/officeart/2005/8/layout/cycle1"/>
    <dgm:cxn modelId="{68C336A8-5721-D34A-B455-A7A92845AE5A}" type="presOf" srcId="{3AED915C-5F35-D847-AD1C-D01C54CFDA6A}" destId="{D67DB9FE-F513-7149-8F44-9E04B94D55F0}" srcOrd="0" destOrd="0" presId="urn:microsoft.com/office/officeart/2005/8/layout/cycle1"/>
    <dgm:cxn modelId="{63E677FE-C560-854E-AFA7-84A188C0DFBF}" type="presParOf" srcId="{AA7BD38A-771B-F74F-AE4A-2F72B485ADA3}" destId="{8898D46B-B9F1-C843-9AE5-A579FB9C239E}" srcOrd="0" destOrd="0" presId="urn:microsoft.com/office/officeart/2005/8/layout/cycle1"/>
    <dgm:cxn modelId="{95B3AF3F-D83D-1D46-8C12-7431C0DBC132}" type="presParOf" srcId="{AA7BD38A-771B-F74F-AE4A-2F72B485ADA3}" destId="{E0935EB2-649E-D242-B6CB-A9078514C788}" srcOrd="1" destOrd="0" presId="urn:microsoft.com/office/officeart/2005/8/layout/cycle1"/>
    <dgm:cxn modelId="{3456C403-5432-4647-AD61-A3181A23FD2F}" type="presParOf" srcId="{AA7BD38A-771B-F74F-AE4A-2F72B485ADA3}" destId="{247D2066-3008-D84B-8ABB-02E646A01619}" srcOrd="2" destOrd="0" presId="urn:microsoft.com/office/officeart/2005/8/layout/cycle1"/>
    <dgm:cxn modelId="{5129CCE1-13FB-2940-9373-C0D345DCC668}" type="presParOf" srcId="{AA7BD38A-771B-F74F-AE4A-2F72B485ADA3}" destId="{2723B6FB-7F04-EA43-8687-CF63F03B2F8C}" srcOrd="3" destOrd="0" presId="urn:microsoft.com/office/officeart/2005/8/layout/cycle1"/>
    <dgm:cxn modelId="{8DB9CD09-7B03-7041-9283-4A339C7E4E8A}" type="presParOf" srcId="{AA7BD38A-771B-F74F-AE4A-2F72B485ADA3}" destId="{08FA8922-02EE-D344-B354-5EC62FD162D4}" srcOrd="4" destOrd="0" presId="urn:microsoft.com/office/officeart/2005/8/layout/cycle1"/>
    <dgm:cxn modelId="{8DA9A709-D234-6E4D-B6F2-FD4D81EAD613}" type="presParOf" srcId="{AA7BD38A-771B-F74F-AE4A-2F72B485ADA3}" destId="{D67DB9FE-F513-7149-8F44-9E04B94D55F0}" srcOrd="5" destOrd="0" presId="urn:microsoft.com/office/officeart/2005/8/layout/cycle1"/>
    <dgm:cxn modelId="{85756F36-B29A-C149-AD95-45130FA2960E}" type="presParOf" srcId="{AA7BD38A-771B-F74F-AE4A-2F72B485ADA3}" destId="{D98130CB-C10A-C847-82AD-98F345F26D8C}" srcOrd="6" destOrd="0" presId="urn:microsoft.com/office/officeart/2005/8/layout/cycle1"/>
    <dgm:cxn modelId="{6D1326C9-7503-4B4B-94D0-3DA4CF85767E}" type="presParOf" srcId="{AA7BD38A-771B-F74F-AE4A-2F72B485ADA3}" destId="{92E9B8EF-5659-6E4C-BB71-B48AF8658A79}" srcOrd="7" destOrd="0" presId="urn:microsoft.com/office/officeart/2005/8/layout/cycle1"/>
    <dgm:cxn modelId="{DF364079-63F4-C746-9177-9E8A95AE444C}" type="presParOf" srcId="{AA7BD38A-771B-F74F-AE4A-2F72B485ADA3}" destId="{20D809BB-BB38-DD4E-BEF8-9B64AC1ED360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35EB2-649E-D242-B6CB-A9078514C788}">
      <dsp:nvSpPr>
        <dsp:cNvPr id="0" name=""/>
        <dsp:cNvSpPr/>
      </dsp:nvSpPr>
      <dsp:spPr>
        <a:xfrm>
          <a:off x="4839695" y="492853"/>
          <a:ext cx="2226599" cy="222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Indagare l’intervento primitivo</a:t>
          </a:r>
        </a:p>
      </dsp:txBody>
      <dsp:txXfrm>
        <a:off x="4839695" y="492853"/>
        <a:ext cx="2226599" cy="2226599"/>
      </dsp:txXfrm>
    </dsp:sp>
    <dsp:sp modelId="{247D2066-3008-D84B-8ABB-02E646A01619}">
      <dsp:nvSpPr>
        <dsp:cNvPr id="0" name=""/>
        <dsp:cNvSpPr/>
      </dsp:nvSpPr>
      <dsp:spPr>
        <a:xfrm>
          <a:off x="1480404" y="-463699"/>
          <a:ext cx="5264268" cy="5264268"/>
        </a:xfrm>
        <a:prstGeom prst="circularArrow">
          <a:avLst>
            <a:gd name="adj1" fmla="val 8248"/>
            <a:gd name="adj2" fmla="val 576062"/>
            <a:gd name="adj3" fmla="val 3169366"/>
            <a:gd name="adj4" fmla="val 886035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A8922-02EE-D344-B354-5EC62FD162D4}">
      <dsp:nvSpPr>
        <dsp:cNvPr id="0" name=""/>
        <dsp:cNvSpPr/>
      </dsp:nvSpPr>
      <dsp:spPr>
        <a:xfrm>
          <a:off x="2886680" y="3352825"/>
          <a:ext cx="2226599" cy="222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Accurata diagnostica </a:t>
          </a:r>
          <a:r>
            <a:rPr lang="it-IT" sz="2000" kern="1200" dirty="0" err="1"/>
            <a:t>preoperatoria:EGDS</a:t>
          </a:r>
          <a:r>
            <a:rPr lang="it-IT" sz="2000" kern="1200" dirty="0"/>
            <a:t>, RX transito, ecografia, TC addome, ECC)</a:t>
          </a:r>
        </a:p>
      </dsp:txBody>
      <dsp:txXfrm>
        <a:off x="2886680" y="3352825"/>
        <a:ext cx="2226599" cy="2226599"/>
      </dsp:txXfrm>
    </dsp:sp>
    <dsp:sp modelId="{D67DB9FE-F513-7149-8F44-9E04B94D55F0}">
      <dsp:nvSpPr>
        <dsp:cNvPr id="0" name=""/>
        <dsp:cNvSpPr/>
      </dsp:nvSpPr>
      <dsp:spPr>
        <a:xfrm>
          <a:off x="701460" y="-348201"/>
          <a:ext cx="5369237" cy="5264268"/>
        </a:xfrm>
        <a:prstGeom prst="circularArrow">
          <a:avLst>
            <a:gd name="adj1" fmla="val 8248"/>
            <a:gd name="adj2" fmla="val 576062"/>
            <a:gd name="adj3" fmla="val 9456325"/>
            <a:gd name="adj4" fmla="val 6566523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9B8EF-5659-6E4C-BB71-B48AF8658A79}">
      <dsp:nvSpPr>
        <dsp:cNvPr id="0" name=""/>
        <dsp:cNvSpPr/>
      </dsp:nvSpPr>
      <dsp:spPr>
        <a:xfrm>
          <a:off x="695098" y="308773"/>
          <a:ext cx="2226599" cy="222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Indagare la presenza di comorbilità o pattern alimentari che potrebbero influenzare l’intervento di revisione</a:t>
          </a:r>
        </a:p>
      </dsp:txBody>
      <dsp:txXfrm>
        <a:off x="695098" y="308773"/>
        <a:ext cx="2226599" cy="2226599"/>
      </dsp:txXfrm>
    </dsp:sp>
    <dsp:sp modelId="{20D809BB-BB38-DD4E-BEF8-9B64AC1ED360}">
      <dsp:nvSpPr>
        <dsp:cNvPr id="0" name=""/>
        <dsp:cNvSpPr/>
      </dsp:nvSpPr>
      <dsp:spPr>
        <a:xfrm>
          <a:off x="1197799" y="99766"/>
          <a:ext cx="5264268" cy="5264268"/>
        </a:xfrm>
        <a:prstGeom prst="circularArrow">
          <a:avLst>
            <a:gd name="adj1" fmla="val 8248"/>
            <a:gd name="adj2" fmla="val 576062"/>
            <a:gd name="adj3" fmla="val 17592961"/>
            <a:gd name="adj4" fmla="val 14988072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19/05/2024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19/05/2024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26628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FAF5AF-71AD-46E4-BD5E-B7D0CB93DADE}" type="slidenum">
              <a:rPr lang="it-IT" sz="1200"/>
              <a:pPr algn="r"/>
              <a:t>2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1010028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26628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FAF5AF-71AD-46E4-BD5E-B7D0CB93DADE}" type="slidenum">
              <a:rPr lang="it-IT" sz="1200"/>
              <a:pPr algn="r"/>
              <a:t>5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360965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F05-4317-5148-B5FE-D9CD514C4726}" type="datetimeFigureOut">
              <a:rPr lang="it-IT" smtClean="0"/>
              <a:pPr/>
              <a:t>19/05/2024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9D3E-21D6-9749-A693-89063B7437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153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F05-4317-5148-B5FE-D9CD514C4726}" type="datetimeFigureOut">
              <a:rPr lang="it-IT" smtClean="0"/>
              <a:pPr/>
              <a:t>19/05/2024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9D3E-21D6-9749-A693-89063B7437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626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F05-4317-5148-B5FE-D9CD514C4726}" type="datetimeFigureOut">
              <a:rPr lang="it-IT" smtClean="0"/>
              <a:pPr/>
              <a:t>19/05/2024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9D3E-21D6-9749-A693-89063B7437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229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F05-4317-5148-B5FE-D9CD514C4726}" type="datetimeFigureOut">
              <a:rPr lang="it-IT" smtClean="0"/>
              <a:pPr/>
              <a:t>19/05/2024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9D3E-21D6-9749-A693-89063B7437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351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F05-4317-5148-B5FE-D9CD514C4726}" type="datetimeFigureOut">
              <a:rPr lang="it-IT" smtClean="0"/>
              <a:pPr/>
              <a:t>19/05/2024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9D3E-21D6-9749-A693-89063B7437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991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F05-4317-5148-B5FE-D9CD514C4726}" type="datetimeFigureOut">
              <a:rPr lang="it-IT" smtClean="0"/>
              <a:pPr/>
              <a:t>19/05/2024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9D3E-21D6-9749-A693-89063B7437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052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F05-4317-5148-B5FE-D9CD514C4726}" type="datetimeFigureOut">
              <a:rPr lang="it-IT" smtClean="0"/>
              <a:pPr/>
              <a:t>19/05/2024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9D3E-21D6-9749-A693-89063B7437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187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F05-4317-5148-B5FE-D9CD514C4726}" type="datetimeFigureOut">
              <a:rPr lang="it-IT" smtClean="0"/>
              <a:pPr/>
              <a:t>19/05/2024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9D3E-21D6-9749-A693-89063B7437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296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F05-4317-5148-B5FE-D9CD514C4726}" type="datetimeFigureOut">
              <a:rPr lang="it-IT" smtClean="0"/>
              <a:pPr/>
              <a:t>19/05/2024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9D3E-21D6-9749-A693-89063B7437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52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F05-4317-5148-B5FE-D9CD514C4726}" type="datetimeFigureOut">
              <a:rPr lang="it-IT" smtClean="0"/>
              <a:pPr/>
              <a:t>19/05/2024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9D3E-21D6-9749-A693-89063B7437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746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F05-4317-5148-B5FE-D9CD514C4726}" type="datetimeFigureOut">
              <a:rPr lang="it-IT" smtClean="0"/>
              <a:pPr/>
              <a:t>19/05/2024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9D3E-21D6-9749-A693-89063B7437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680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6A9471-976A-2755-97E3-0E332FBBC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0ADD1DB-5D0D-5E29-0E42-D2207C450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EC3019-F173-04A8-412E-383740B8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CC8A-26AC-467D-850B-54698193ADC7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3B0305-D4F9-EB6F-7FB0-D220222FB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307E53-D6FD-F59A-4B4D-1D773759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EF0A-2D69-41A8-B2A1-AA471C1F8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677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A7E4DE-A3D8-B2CD-6A68-D18B56629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5531B4-343A-5683-25A6-983A2EFDA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557773-CD02-E6D8-0D25-651A7DE7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CC8A-26AC-467D-850B-54698193ADC7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456977-B533-3008-41D2-AEBD0F07D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872C92-6118-E7A7-4739-81149B82B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EF0A-2D69-41A8-B2A1-AA471C1F8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440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62B33E-A788-CBC6-75BB-175DC1E3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E1EAF8-8D23-3070-AE10-19F2A7550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14742A-FC7A-4C3F-5287-1BB016EB4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CC8A-26AC-467D-850B-54698193ADC7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3678BD-DF1D-EC99-ABED-3C2D4B253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BD2008-6200-5745-5E34-E912CDDD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EF0A-2D69-41A8-B2A1-AA471C1F8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662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5311CF-94D6-7FD6-AE34-1B71CE0D1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79ED6F-C644-496E-B5C6-3F8B3969D2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3E72D8-1565-3BA2-409A-4C0349EF9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591E5C-DFA6-8287-133F-1CC9EDC1F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CC8A-26AC-467D-850B-54698193ADC7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7D0D73-1786-3805-FF5B-1659512C1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304AB4-2BC1-9287-0FFE-F14D26D5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EF0A-2D69-41A8-B2A1-AA471C1F8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924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3E4DB9-ED23-63CD-BEA2-0A4901961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BAD160-1532-F61F-271A-D6C8B7706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6065A3-5C31-80C1-952D-9EC4E1F99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F16256C-6AD0-7A82-9578-007B62546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7757756-D216-F071-5498-FFB35D3F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DF6A75F-95EA-8D49-9A05-BBD5952B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CC8A-26AC-467D-850B-54698193ADC7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930A376-2F55-0326-2093-4733698E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7B60A22-BA34-6A1E-3CD3-939250A3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EF0A-2D69-41A8-B2A1-AA471C1F8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122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972BD1-C3F9-E4A4-C71F-42C8FC96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3429962-EDBA-EEB0-5ECB-D6B27AA61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CC8A-26AC-467D-850B-54698193ADC7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F446077-AD8F-41DA-3179-7AA4D954E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B09B725-B215-92CF-77AB-E15F2AF0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EF0A-2D69-41A8-B2A1-AA471C1F8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960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6F8A899-8406-5FF7-8B25-A46AE3CF9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CC8A-26AC-467D-850B-54698193ADC7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9DD12A-3882-0CEE-CA7C-954EDADF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7C069B-7603-9D01-DD21-D13023370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EF0A-2D69-41A8-B2A1-AA471C1F8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125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D6E406-306D-1D1A-2E8C-B2F684C97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F38C74-EDFA-D2C0-9196-78E21A9D2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704F6A-6120-E4CD-F84C-C593B8F82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FBB453-9BE4-C127-688F-DEFDEFEE7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CC8A-26AC-467D-850B-54698193ADC7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5D5D8B-4033-C0C5-79DA-7AFC75473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EAA21D-4780-0FAC-51F3-03D6C1A7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EF0A-2D69-41A8-B2A1-AA471C1F8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99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D92A68-9CE2-9215-CB1E-DEA522424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590E3E5-C8C7-4EB2-CBCF-D94FAD85A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69816C9-D611-557D-4167-C2C689852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2ABE22-6361-4D62-1964-B4609D43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CC8A-26AC-467D-850B-54698193ADC7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C262BC-3A1E-F1C2-34D5-B3C2C7C83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B4B274-C6C2-067D-5B3F-9999628D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EF0A-2D69-41A8-B2A1-AA471C1F8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701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B0563D-AECF-89EE-A69E-84C0B4CF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6891A74-FC76-3F75-4865-3980AA841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454F23-AD09-A2B8-5DBC-5DD9944E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CC8A-26AC-467D-850B-54698193ADC7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AD6BD8-4585-2E34-F439-2DCEF53E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F6A5D1-FA5F-E63E-8637-FDDFB6930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EF0A-2D69-41A8-B2A1-AA471C1F8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3272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F1DCC58-8AAF-0AEA-F667-C2516B9CC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834A90-98F6-AF7C-D29F-C76D3B0E0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0C3066-B5E8-6ACA-4451-F9F5FE34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CC8A-26AC-467D-850B-54698193ADC7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F162CC-DBB9-25E3-7197-D6B2A7D2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841BBD-E166-6567-AF83-42937FE5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EF0A-2D69-41A8-B2A1-AA471C1F8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07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56F05-4317-5148-B5FE-D9CD514C4726}" type="datetimeFigureOut">
              <a:rPr lang="it-IT" smtClean="0"/>
              <a:pPr/>
              <a:t>19/05/2024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A9D3E-21D6-9749-A693-89063B7437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22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9FFA1B7-ABB7-8EEA-1467-05E1A26A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3C42B9-8045-27A0-CC87-048F57AB9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EA67B9-A61D-8293-1233-8F278C621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7ACC8A-26AC-467D-850B-54698193ADC7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101C69-F3B5-A84D-47E9-11E138409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218365-206F-0DD4-DE5A-2C6785DEC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CEF0A-2D69-41A8-B2A1-AA471C1F8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97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7350" y="1028699"/>
            <a:ext cx="6178550" cy="1650253"/>
          </a:xfrm>
        </p:spPr>
        <p:txBody>
          <a:bodyPr>
            <a:noAutofit/>
          </a:bodyPr>
          <a:lstStyle/>
          <a:p>
            <a:pPr algn="ctr"/>
            <a:r>
              <a:rPr lang="it-IT" sz="5400" dirty="0"/>
              <a:t>Quale chirurgia dopo fallimento di RYGB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B1FD9A7-183E-A26F-C8F3-79FB6E85E1FE}"/>
              </a:ext>
            </a:extLst>
          </p:cNvPr>
          <p:cNvSpPr txBox="1"/>
          <p:nvPr/>
        </p:nvSpPr>
        <p:spPr>
          <a:xfrm>
            <a:off x="5467350" y="4140200"/>
            <a:ext cx="61023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Direttore f.f. S.O.C. Chirurgia Generale, Metabolica e Bariatrica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Ospedale Santa Maria Nuova – Firenze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Direttore S.O.S. Chirurgia Metabolica e Bariatrica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Ospedale San Jacopo – Pistoia</a:t>
            </a:r>
          </a:p>
        </p:txBody>
      </p:sp>
      <p:sp>
        <p:nvSpPr>
          <p:cNvPr id="2" name="Sottotitolo 3">
            <a:extLst>
              <a:ext uri="{FF2B5EF4-FFF2-40B4-BE49-F238E27FC236}">
                <a16:creationId xmlns:a16="http://schemas.microsoft.com/office/drawing/2014/main" id="{BF415B1B-9DAF-E4F5-A524-993B1451843F}"/>
              </a:ext>
            </a:extLst>
          </p:cNvPr>
          <p:cNvSpPr txBox="1">
            <a:spLocks/>
          </p:cNvSpPr>
          <p:nvPr/>
        </p:nvSpPr>
        <p:spPr bwMode="auto">
          <a:xfrm>
            <a:off x="5467350" y="3183282"/>
            <a:ext cx="6549112" cy="73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400" kern="12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cap="none" dirty="0">
                <a:solidFill>
                  <a:srgbClr val="C00000"/>
                </a:solidFill>
              </a:rPr>
              <a:t>Enrico Facchiano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55F893-77C4-8D09-171B-11017FA4CF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2"/>
          <a:stretch/>
        </p:blipFill>
        <p:spPr>
          <a:xfrm>
            <a:off x="6096000" y="2331658"/>
            <a:ext cx="4573208" cy="28936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7591C1-FB32-757D-CE19-53326B7D021E}"/>
              </a:ext>
            </a:extLst>
          </p:cNvPr>
          <p:cNvSpPr txBox="1"/>
          <p:nvPr/>
        </p:nvSpPr>
        <p:spPr>
          <a:xfrm>
            <a:off x="1193027" y="1735041"/>
            <a:ext cx="4194629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defTabSz="457200">
              <a:buFont typeface="Wingdings" pitchFamily="2" charset="2"/>
              <a:buChar char="ü"/>
              <a:defRPr/>
            </a:pPr>
            <a:r>
              <a:rPr lang="it-IT" sz="2400" b="1" dirty="0">
                <a:solidFill>
                  <a:srgbClr val="005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Maggiore complessità dell’intervento</a:t>
            </a:r>
          </a:p>
          <a:p>
            <a:pPr marL="342900" indent="-342900" defTabSz="457200">
              <a:buFont typeface="Wingdings" pitchFamily="2" charset="2"/>
              <a:buChar char="ü"/>
              <a:defRPr/>
            </a:pPr>
            <a:endParaRPr lang="it-IT" sz="2400" b="1" dirty="0">
              <a:solidFill>
                <a:srgbClr val="005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Wingdings" pitchFamily="2" charset="2"/>
              <a:buChar char="ü"/>
              <a:defRPr/>
            </a:pPr>
            <a:r>
              <a:rPr lang="it-IT" sz="2400" b="1" dirty="0">
                <a:solidFill>
                  <a:srgbClr val="005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 di complicanze post-operatorie</a:t>
            </a:r>
          </a:p>
          <a:p>
            <a:pPr marL="342900" indent="-342900" defTabSz="457200">
              <a:buFont typeface="Wingdings" pitchFamily="2" charset="2"/>
              <a:buChar char="ü"/>
              <a:defRPr/>
            </a:pPr>
            <a:endParaRPr lang="it-IT" sz="2400" b="1" dirty="0">
              <a:solidFill>
                <a:srgbClr val="005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Wingdings" pitchFamily="2" charset="2"/>
              <a:buChar char="ü"/>
              <a:defRPr/>
            </a:pPr>
            <a:r>
              <a:rPr lang="it-IT" sz="2400" b="1" dirty="0">
                <a:solidFill>
                  <a:srgbClr val="005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Minore efficacia rispetto a intervento «nativo»</a:t>
            </a:r>
          </a:p>
          <a:p>
            <a:pPr marL="342900" indent="-342900" defTabSz="457200">
              <a:buFont typeface="Wingdings" pitchFamily="2" charset="2"/>
              <a:buChar char="ü"/>
              <a:defRPr/>
            </a:pPr>
            <a:endParaRPr lang="it-IT" sz="2400" b="1" dirty="0">
              <a:solidFill>
                <a:srgbClr val="005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Wingdings" pitchFamily="2" charset="2"/>
              <a:buChar char="ü"/>
              <a:defRPr/>
            </a:pPr>
            <a:r>
              <a:rPr lang="it-IT" sz="2400" b="1" dirty="0">
                <a:solidFill>
                  <a:srgbClr val="005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«Ultima spiaggia»</a:t>
            </a:r>
          </a:p>
          <a:p>
            <a:pPr marL="342900" indent="-342900" defTabSz="457200">
              <a:buFont typeface="Wingdings" pitchFamily="2" charset="2"/>
              <a:buChar char="ü"/>
              <a:defRPr/>
            </a:pPr>
            <a:endParaRPr lang="it-IT" sz="2400" b="1" dirty="0">
              <a:solidFill>
                <a:srgbClr val="005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Wingdings" pitchFamily="2" charset="2"/>
              <a:buChar char="ü"/>
              <a:defRPr/>
            </a:pPr>
            <a:r>
              <a:rPr lang="it-IT" sz="2400" b="1" dirty="0">
                <a:solidFill>
                  <a:srgbClr val="005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Motivazione del paziente</a:t>
            </a: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BA9C28C5-7B92-D68A-54BE-82EBBC4A1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247" y="311627"/>
            <a:ext cx="9144000" cy="67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 err="1">
                <a:solidFill>
                  <a:srgbClr val="C00000"/>
                </a:solidFill>
                <a:ea typeface="ＭＳ Ｐゴシック" pitchFamily="34" charset="-128"/>
              </a:rPr>
              <a:t>Adeguata</a:t>
            </a:r>
            <a:r>
              <a:rPr lang="en-US" sz="3600" b="1" dirty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ＭＳ Ｐゴシック" pitchFamily="34" charset="-128"/>
              </a:rPr>
              <a:t>informazione</a:t>
            </a:r>
            <a:r>
              <a:rPr lang="en-US" sz="3600" b="1" dirty="0">
                <a:solidFill>
                  <a:srgbClr val="C00000"/>
                </a:solidFill>
                <a:ea typeface="ＭＳ Ｐゴシック" pitchFamily="34" charset="-128"/>
              </a:rPr>
              <a:t> al </a:t>
            </a:r>
            <a:r>
              <a:rPr lang="en-US" sz="3600" b="1" dirty="0" err="1">
                <a:solidFill>
                  <a:srgbClr val="C00000"/>
                </a:solidFill>
                <a:ea typeface="ＭＳ Ｐゴシック" pitchFamily="34" charset="-128"/>
              </a:rPr>
              <a:t>paziente</a:t>
            </a:r>
            <a:endParaRPr lang="en-US" sz="3600" b="1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2477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CBF2092-B913-4BB2-5C09-7A4B907157E4}"/>
              </a:ext>
            </a:extLst>
          </p:cNvPr>
          <p:cNvSpPr txBox="1"/>
          <p:nvPr/>
        </p:nvSpPr>
        <p:spPr>
          <a:xfrm>
            <a:off x="0" y="198510"/>
            <a:ext cx="121005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it-IT" sz="2800" dirty="0"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REGAIN / IWL DOPO RYGB</a:t>
            </a:r>
          </a:p>
        </p:txBody>
      </p:sp>
      <p:pic>
        <p:nvPicPr>
          <p:cNvPr id="3" name="Picture 12" descr="Gastric Bypass Surgery">
            <a:extLst>
              <a:ext uri="{FF2B5EF4-FFF2-40B4-BE49-F238E27FC236}">
                <a16:creationId xmlns:a16="http://schemas.microsoft.com/office/drawing/2014/main" id="{5995AE87-1F20-A04E-44F5-FA9F19B5B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73" y="1802554"/>
            <a:ext cx="3244322" cy="30684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ccia destra 5">
            <a:extLst>
              <a:ext uri="{FF2B5EF4-FFF2-40B4-BE49-F238E27FC236}">
                <a16:creationId xmlns:a16="http://schemas.microsoft.com/office/drawing/2014/main" id="{328BAA1D-D888-0728-A929-49AEDDE750F7}"/>
              </a:ext>
            </a:extLst>
          </p:cNvPr>
          <p:cNvSpPr/>
          <p:nvPr/>
        </p:nvSpPr>
        <p:spPr>
          <a:xfrm rot="20973624">
            <a:off x="5240379" y="2289163"/>
            <a:ext cx="1442856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id="{E26D5CC9-BEAF-25D5-0F3F-B7535B1E517D}"/>
              </a:ext>
            </a:extLst>
          </p:cNvPr>
          <p:cNvSpPr/>
          <p:nvPr/>
        </p:nvSpPr>
        <p:spPr>
          <a:xfrm rot="1028643">
            <a:off x="5157560" y="3650617"/>
            <a:ext cx="1442856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568370-E492-1B8A-A0C8-2E54603E37BC}"/>
              </a:ext>
            </a:extLst>
          </p:cNvPr>
          <p:cNvSpPr txBox="1"/>
          <p:nvPr/>
        </p:nvSpPr>
        <p:spPr>
          <a:xfrm>
            <a:off x="1970521" y="967902"/>
            <a:ext cx="5865959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it-IT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CASO DI DILATAZIONE DELLA POUCH E/O DELL’ANASTOMOSI GASTRO-DIGIUNALE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03210DDB-E282-D14D-E002-E33747E16137}"/>
              </a:ext>
            </a:extLst>
          </p:cNvPr>
          <p:cNvGrpSpPr/>
          <p:nvPr/>
        </p:nvGrpSpPr>
        <p:grpSpPr>
          <a:xfrm>
            <a:off x="6933145" y="1676984"/>
            <a:ext cx="2027976" cy="1752017"/>
            <a:chOff x="6116089" y="1758538"/>
            <a:chExt cx="2749171" cy="2596796"/>
          </a:xfrm>
        </p:grpSpPr>
        <p:pic>
          <p:nvPicPr>
            <p:cNvPr id="22530" name="Picture 2" descr="Overstitch™ Products - Apollo Endosurgery">
              <a:extLst>
                <a:ext uri="{FF2B5EF4-FFF2-40B4-BE49-F238E27FC236}">
                  <a16:creationId xmlns:a16="http://schemas.microsoft.com/office/drawing/2014/main" id="{93C8500D-8E7B-C546-0D8F-86DEAEE544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479" y="1802553"/>
              <a:ext cx="2552781" cy="2552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182CB2EF-A9AA-5343-3A20-FCBC74C0D48B}"/>
                </a:ext>
              </a:extLst>
            </p:cNvPr>
            <p:cNvSpPr txBox="1"/>
            <p:nvPr/>
          </p:nvSpPr>
          <p:spPr>
            <a:xfrm>
              <a:off x="6116089" y="1758538"/>
              <a:ext cx="2045121" cy="68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it-IT" sz="1200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REVISIONE ENDOSCOPICA</a:t>
              </a: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0718C258-5E0C-F16D-AD47-DD090E5D7C88}"/>
              </a:ext>
            </a:extLst>
          </p:cNvPr>
          <p:cNvGrpSpPr/>
          <p:nvPr/>
        </p:nvGrpSpPr>
        <p:grpSpPr>
          <a:xfrm>
            <a:off x="6955233" y="3429000"/>
            <a:ext cx="2171373" cy="1439072"/>
            <a:chOff x="5570034" y="4533636"/>
            <a:chExt cx="3127446" cy="2225988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8E8F6C96-22B6-D10F-0742-36F29A7541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805" r="8356"/>
            <a:stretch/>
          </p:blipFill>
          <p:spPr>
            <a:xfrm>
              <a:off x="5716754" y="4632973"/>
              <a:ext cx="2980726" cy="2126651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FFB0A11A-0F68-22A8-4B7B-C7C0575F3EDE}"/>
                </a:ext>
              </a:extLst>
            </p:cNvPr>
            <p:cNvSpPr txBox="1"/>
            <p:nvPr/>
          </p:nvSpPr>
          <p:spPr>
            <a:xfrm>
              <a:off x="5570034" y="4533636"/>
              <a:ext cx="2422574" cy="596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it-IT" sz="1200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REVISIONE LAPAROSCOPICA</a:t>
              </a:r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9A46CD27-803A-C437-1E25-F62C33CAE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5887" y="5309202"/>
            <a:ext cx="1531329" cy="15293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Freccia destra 6">
            <a:extLst>
              <a:ext uri="{FF2B5EF4-FFF2-40B4-BE49-F238E27FC236}">
                <a16:creationId xmlns:a16="http://schemas.microsoft.com/office/drawing/2014/main" id="{B0F44EA9-695A-99D2-7FE7-36BDC68CAC9B}"/>
              </a:ext>
            </a:extLst>
          </p:cNvPr>
          <p:cNvSpPr/>
          <p:nvPr/>
        </p:nvSpPr>
        <p:spPr>
          <a:xfrm rot="1707937">
            <a:off x="5069951" y="4976497"/>
            <a:ext cx="1442856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077E83A-8CE6-D965-1801-502C303E9641}"/>
              </a:ext>
            </a:extLst>
          </p:cNvPr>
          <p:cNvSpPr txBox="1"/>
          <p:nvPr/>
        </p:nvSpPr>
        <p:spPr>
          <a:xfrm>
            <a:off x="6715201" y="4870966"/>
            <a:ext cx="21492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it-IT" sz="1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BENDAGGIO NON REGOLABILE</a:t>
            </a:r>
          </a:p>
        </p:txBody>
      </p:sp>
    </p:spTree>
    <p:extLst>
      <p:ext uri="{BB962C8B-B14F-4D97-AF65-F5344CB8AC3E}">
        <p14:creationId xmlns:p14="http://schemas.microsoft.com/office/powerpoint/2010/main" val="854748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Gastric Bypass Surgery">
            <a:extLst>
              <a:ext uri="{FF2B5EF4-FFF2-40B4-BE49-F238E27FC236}">
                <a16:creationId xmlns:a16="http://schemas.microsoft.com/office/drawing/2014/main" id="{5995AE87-1F20-A04E-44F5-FA9F19B5B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20" y="2745827"/>
            <a:ext cx="3244322" cy="30684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ccia destra 5">
            <a:extLst>
              <a:ext uri="{FF2B5EF4-FFF2-40B4-BE49-F238E27FC236}">
                <a16:creationId xmlns:a16="http://schemas.microsoft.com/office/drawing/2014/main" id="{328BAA1D-D888-0728-A929-49AEDDE750F7}"/>
              </a:ext>
            </a:extLst>
          </p:cNvPr>
          <p:cNvSpPr/>
          <p:nvPr/>
        </p:nvSpPr>
        <p:spPr>
          <a:xfrm rot="20143698">
            <a:off x="5552301" y="2812474"/>
            <a:ext cx="1442856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id="{E26D5CC9-BEAF-25D5-0F3F-B7535B1E517D}"/>
              </a:ext>
            </a:extLst>
          </p:cNvPr>
          <p:cNvSpPr/>
          <p:nvPr/>
        </p:nvSpPr>
        <p:spPr>
          <a:xfrm rot="1574158">
            <a:off x="5533355" y="5035649"/>
            <a:ext cx="1442856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568370-E492-1B8A-A0C8-2E54603E37BC}"/>
              </a:ext>
            </a:extLst>
          </p:cNvPr>
          <p:cNvSpPr txBox="1"/>
          <p:nvPr/>
        </p:nvSpPr>
        <p:spPr>
          <a:xfrm>
            <a:off x="1684767" y="967902"/>
            <a:ext cx="5865959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it-IT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ASSENZA DI DILATAZIONE DELLA POUCH E/O DELL’ANASTOMOSI GASTRO-DIGIUNALE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DB327276-E00A-0A76-D6D1-6C34E55956DA}"/>
              </a:ext>
            </a:extLst>
          </p:cNvPr>
          <p:cNvGrpSpPr/>
          <p:nvPr/>
        </p:nvGrpSpPr>
        <p:grpSpPr>
          <a:xfrm>
            <a:off x="7835467" y="1065258"/>
            <a:ext cx="2532497" cy="2663780"/>
            <a:chOff x="6311466" y="1065258"/>
            <a:chExt cx="2532497" cy="2663780"/>
          </a:xfrm>
        </p:grpSpPr>
        <p:pic>
          <p:nvPicPr>
            <p:cNvPr id="24578" name="Picture 2" descr="Anatomical differences between a proximal gastric bypass and b distal... |  Download Scientific Diagram">
              <a:extLst>
                <a:ext uri="{FF2B5EF4-FFF2-40B4-BE49-F238E27FC236}">
                  <a16:creationId xmlns:a16="http://schemas.microsoft.com/office/drawing/2014/main" id="{94648FDC-4153-F4E0-37D2-9C68648619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66"/>
            <a:stretch/>
          </p:blipFill>
          <p:spPr bwMode="auto">
            <a:xfrm>
              <a:off x="6325322" y="1066800"/>
              <a:ext cx="2518641" cy="2662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182CB2EF-A9AA-5343-3A20-FCBC74C0D48B}"/>
                </a:ext>
              </a:extLst>
            </p:cNvPr>
            <p:cNvSpPr txBox="1"/>
            <p:nvPr/>
          </p:nvSpPr>
          <p:spPr>
            <a:xfrm>
              <a:off x="6311466" y="1065258"/>
              <a:ext cx="2040418" cy="33855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it-IT" sz="16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DISTALIZZAZIONE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8B50DC9F-AD6F-FD6F-DDED-8FD9126EA80A}"/>
              </a:ext>
            </a:extLst>
          </p:cNvPr>
          <p:cNvGrpSpPr/>
          <p:nvPr/>
        </p:nvGrpSpPr>
        <p:grpSpPr>
          <a:xfrm>
            <a:off x="7835467" y="4028232"/>
            <a:ext cx="2518641" cy="2662238"/>
            <a:chOff x="6311466" y="4028232"/>
            <a:chExt cx="2518641" cy="2662238"/>
          </a:xfrm>
        </p:grpSpPr>
        <p:pic>
          <p:nvPicPr>
            <p:cNvPr id="4" name="Picture 2" descr="Laparoscopic Biliopancreatic Diversion/Duodenal Switch (BPD/DS) – GBMC  Jordan">
              <a:extLst>
                <a:ext uri="{FF2B5EF4-FFF2-40B4-BE49-F238E27FC236}">
                  <a16:creationId xmlns:a16="http://schemas.microsoft.com/office/drawing/2014/main" id="{A66BD899-D254-6797-51AD-3FB67A2376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4" t="24778" r="35646" b="17035"/>
            <a:stretch/>
          </p:blipFill>
          <p:spPr bwMode="auto">
            <a:xfrm>
              <a:off x="6311466" y="4028232"/>
              <a:ext cx="2518641" cy="2662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D0777E7F-0862-0C05-D3F6-CF96DF13B270}"/>
                </a:ext>
              </a:extLst>
            </p:cNvPr>
            <p:cNvSpPr txBox="1"/>
            <p:nvPr/>
          </p:nvSpPr>
          <p:spPr>
            <a:xfrm>
              <a:off x="6311466" y="4028232"/>
              <a:ext cx="1506563" cy="33855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it-IT" sz="16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BPD-DS</a:t>
              </a:r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B837118-548C-0A70-E925-2FD235626D2D}"/>
              </a:ext>
            </a:extLst>
          </p:cNvPr>
          <p:cNvSpPr txBox="1"/>
          <p:nvPr/>
        </p:nvSpPr>
        <p:spPr>
          <a:xfrm>
            <a:off x="0" y="198510"/>
            <a:ext cx="121005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it-IT" sz="2800" dirty="0"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REGAIN / IWL DOPO RYGB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68CC37E-2C8C-B7EB-6DCD-493316324624}"/>
              </a:ext>
            </a:extLst>
          </p:cNvPr>
          <p:cNvSpPr txBox="1"/>
          <p:nvPr/>
        </p:nvSpPr>
        <p:spPr>
          <a:xfrm>
            <a:off x="1970521" y="1829626"/>
            <a:ext cx="4963680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Valutazione multidisciplinare!!!</a:t>
            </a:r>
          </a:p>
        </p:txBody>
      </p:sp>
    </p:spTree>
    <p:extLst>
      <p:ext uri="{BB962C8B-B14F-4D97-AF65-F5344CB8AC3E}">
        <p14:creationId xmlns:p14="http://schemas.microsoft.com/office/powerpoint/2010/main" val="217584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84AC6-BF82-2793-1955-E1ABE56E3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04" y="299137"/>
            <a:ext cx="7193437" cy="1325563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Opzioni endoscopiche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44BD6E-EA93-54DE-7BCE-80E8DFE884B8}"/>
              </a:ext>
            </a:extLst>
          </p:cNvPr>
          <p:cNvSpPr txBox="1"/>
          <p:nvPr/>
        </p:nvSpPr>
        <p:spPr>
          <a:xfrm>
            <a:off x="471340" y="1643896"/>
            <a:ext cx="55115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APC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(Argon Plasma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Coagulation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Procedura endoscopica che mira a ridurre il calibro dell’ anastomosi G-D tramite ablazione circonferenziale con Argon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8E52A10-CE25-8801-7292-866A11E29D9E}"/>
              </a:ext>
            </a:extLst>
          </p:cNvPr>
          <p:cNvSpPr txBox="1"/>
          <p:nvPr/>
        </p:nvSpPr>
        <p:spPr>
          <a:xfrm>
            <a:off x="471340" y="3907395"/>
            <a:ext cx="59294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TORe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Transoral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Outlet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Reduction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):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Procedura endoscopica di revisione dell’ anastomosi e della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pouch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gastrica tramite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overstitch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18EFE1F9-391F-4D77-C668-ADB43F3E7D29}"/>
              </a:ext>
            </a:extLst>
          </p:cNvPr>
          <p:cNvSpPr/>
          <p:nvPr/>
        </p:nvSpPr>
        <p:spPr>
          <a:xfrm>
            <a:off x="76201" y="5425636"/>
            <a:ext cx="6461760" cy="11332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TORe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+ APC: tecnica combinata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3A18227-3DE5-30A8-1A6F-6D25821B9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1209915"/>
            <a:ext cx="3406140" cy="262128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7BB78AF-4D82-69A2-C4F5-5E2BD8020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349063"/>
            <a:ext cx="340614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2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hermata, ciambella&#10;&#10;Descrizione generata automaticamente">
            <a:extLst>
              <a:ext uri="{FF2B5EF4-FFF2-40B4-BE49-F238E27FC236}">
                <a16:creationId xmlns:a16="http://schemas.microsoft.com/office/drawing/2014/main" id="{D786BEF9-EFA5-725A-5E3B-2B30C2BF5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357"/>
            <a:ext cx="4681332" cy="634773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A1F06B5-0463-856A-8C62-496061063A48}"/>
              </a:ext>
            </a:extLst>
          </p:cNvPr>
          <p:cNvSpPr txBox="1"/>
          <p:nvPr/>
        </p:nvSpPr>
        <p:spPr>
          <a:xfrm>
            <a:off x="4681332" y="268357"/>
            <a:ext cx="7434468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Roux-en-Y gastric bypass pouch outlet reduction using argon plasma coagulation to treat weight regain: a randomized controlled trial with a sham control group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R.J. Fittipaldi-Fernandez et 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Endosc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Int. Open, 2023</a:t>
            </a:r>
          </a:p>
        </p:txBody>
      </p:sp>
      <p:pic>
        <p:nvPicPr>
          <p:cNvPr id="12" name="Immagine 11" descr="Immagine che contiene testo, linea, diagramma, schermata&#10;&#10;Descrizione generata automaticamente">
            <a:extLst>
              <a:ext uri="{FF2B5EF4-FFF2-40B4-BE49-F238E27FC236}">
                <a16:creationId xmlns:a16="http://schemas.microsoft.com/office/drawing/2014/main" id="{0032B2A5-70D9-766A-5ADD-97CBE46F2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92" y="1903967"/>
            <a:ext cx="6793430" cy="415228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30005EA-E2AB-B372-12C4-789494D00FA2}"/>
              </a:ext>
            </a:extLst>
          </p:cNvPr>
          <p:cNvSpPr txBox="1"/>
          <p:nvPr/>
        </p:nvSpPr>
        <p:spPr>
          <a:xfrm>
            <a:off x="9616110" y="6220311"/>
            <a:ext cx="196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p&lt;0.0001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854EA0A-6BF4-4104-FB86-ED62746BDF66}"/>
              </a:ext>
            </a:extLst>
          </p:cNvPr>
          <p:cNvSpPr txBox="1"/>
          <p:nvPr/>
        </p:nvSpPr>
        <p:spPr>
          <a:xfrm>
            <a:off x="5319785" y="6056257"/>
            <a:ext cx="1962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21 pz APC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 pz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Sham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928442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13BEB7-ECE6-610B-4931-32378E024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78" y="139148"/>
            <a:ext cx="10515600" cy="1918251"/>
          </a:xfrm>
          <a:effectLst/>
        </p:spPr>
        <p:txBody>
          <a:bodyPr>
            <a:normAutofit fontScale="90000"/>
          </a:bodyPr>
          <a:lstStyle/>
          <a:p>
            <a:r>
              <a:rPr lang="en-US" sz="31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Long-term Outcomes of Transoral Outlet Reduction (</a:t>
            </a:r>
            <a:r>
              <a:rPr lang="en-US" sz="31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TORe</a:t>
            </a:r>
            <a:r>
              <a:rPr lang="en-US" sz="31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) for Dumping Syndrome and Weight Regain After Roux-en-Y Gastric Bypass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b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V.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Pontecorvi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et al.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Obes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Surg. 2023</a:t>
            </a:r>
            <a:endParaRPr lang="it-IT" sz="2000" dirty="0"/>
          </a:p>
        </p:txBody>
      </p:sp>
      <p:pic>
        <p:nvPicPr>
          <p:cNvPr id="8" name="Segnaposto contenuto 7" descr="Immagine che contiene cibo, ciambella, interno&#10;&#10;Descrizione generata automaticamente">
            <a:extLst>
              <a:ext uri="{FF2B5EF4-FFF2-40B4-BE49-F238E27FC236}">
                <a16:creationId xmlns:a16="http://schemas.microsoft.com/office/drawing/2014/main" id="{C10C0826-5D89-F693-ECF8-392D78D18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t="2941" r="5307"/>
          <a:stretch/>
        </p:blipFill>
        <p:spPr>
          <a:xfrm>
            <a:off x="5399714" y="1569105"/>
            <a:ext cx="6704463" cy="4942820"/>
          </a:xfrm>
          <a:prstGeom prst="rect">
            <a:avLst/>
          </a:prstGeom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D0347F0-A00C-7A4A-28C8-CBDCA736EB53}"/>
              </a:ext>
            </a:extLst>
          </p:cNvPr>
          <p:cNvGraphicFramePr>
            <a:graphicFrameLocks noGrp="1"/>
          </p:cNvGraphicFramePr>
          <p:nvPr/>
        </p:nvGraphicFramePr>
        <p:xfrm>
          <a:off x="87823" y="3429000"/>
          <a:ext cx="498227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136">
                  <a:extLst>
                    <a:ext uri="{9D8B030D-6E8A-4147-A177-3AD203B41FA5}">
                      <a16:colId xmlns:a16="http://schemas.microsoft.com/office/drawing/2014/main" val="756601900"/>
                    </a:ext>
                  </a:extLst>
                </a:gridCol>
                <a:gridCol w="2491136">
                  <a:extLst>
                    <a:ext uri="{9D8B030D-6E8A-4147-A177-3AD203B41FA5}">
                      <a16:colId xmlns:a16="http://schemas.microsoft.com/office/drawing/2014/main" val="3571340751"/>
                    </a:ext>
                  </a:extLst>
                </a:gridCol>
              </a:tblGrid>
              <a:tr h="446214"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EWL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527880"/>
                  </a:ext>
                </a:extLst>
              </a:tr>
              <a:tr h="446214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6 mesi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30.2 (14–44.8)</a:t>
                      </a:r>
                      <a:endParaRPr lang="it-IT" sz="2400" b="1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420064"/>
                  </a:ext>
                </a:extLst>
              </a:tr>
              <a:tr h="446214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12 mesi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it-IT" sz="2400" b="1" dirty="0">
                          <a:effectLst/>
                        </a:rPr>
                        <a:t>33.7 (3.8–48.7)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339790"/>
                  </a:ext>
                </a:extLst>
              </a:tr>
              <a:tr h="446214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24 mesi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it-IT" sz="2400" b="1" dirty="0">
                          <a:effectLst/>
                        </a:rPr>
                        <a:t>34.2 (9.9–57.8)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691669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B3E4E1D4-4035-5973-C1FD-2C21E22557D5}"/>
              </a:ext>
            </a:extLst>
          </p:cNvPr>
          <p:cNvSpPr txBox="1"/>
          <p:nvPr/>
        </p:nvSpPr>
        <p:spPr>
          <a:xfrm>
            <a:off x="317425" y="2346418"/>
            <a:ext cx="2139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ptos" panose="02110004020202020204"/>
                <a:ea typeface="+mn-ea"/>
                <a:cs typeface="+mn-cs"/>
              </a:rPr>
              <a:t>n=56</a:t>
            </a:r>
          </a:p>
        </p:txBody>
      </p:sp>
    </p:spTree>
    <p:extLst>
      <p:ext uri="{BB962C8B-B14F-4D97-AF65-F5344CB8AC3E}">
        <p14:creationId xmlns:p14="http://schemas.microsoft.com/office/powerpoint/2010/main" val="158711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B689DB-2F9E-6649-EA79-C646D654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2" y="2690229"/>
            <a:ext cx="7913707" cy="738771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Pouch resizing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5" name="Immagine 4" descr="Immagine che contiene testo, arma&#10;&#10;Descrizione generata automaticamente">
            <a:extLst>
              <a:ext uri="{FF2B5EF4-FFF2-40B4-BE49-F238E27FC236}">
                <a16:creationId xmlns:a16="http://schemas.microsoft.com/office/drawing/2014/main" id="{D011E281-2071-0590-CB35-674625B8F5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85" b="14238"/>
          <a:stretch/>
        </p:blipFill>
        <p:spPr>
          <a:xfrm>
            <a:off x="0" y="138113"/>
            <a:ext cx="3610947" cy="2642409"/>
          </a:xfrm>
          <a:prstGeom prst="rect">
            <a:avLst/>
          </a:prstGeom>
        </p:spPr>
      </p:pic>
      <p:pic>
        <p:nvPicPr>
          <p:cNvPr id="4" name="Immagine 3" descr="Immagine che contiene testo, arma&#10;&#10;Descrizione generata automaticamente">
            <a:extLst>
              <a:ext uri="{FF2B5EF4-FFF2-40B4-BE49-F238E27FC236}">
                <a16:creationId xmlns:a16="http://schemas.microsoft.com/office/drawing/2014/main" id="{7059FC55-5F04-2122-EEC9-D2D252611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8" b="11963"/>
          <a:stretch/>
        </p:blipFill>
        <p:spPr>
          <a:xfrm>
            <a:off x="3610947" y="141952"/>
            <a:ext cx="3790824" cy="2735716"/>
          </a:xfrm>
          <a:prstGeom prst="rect">
            <a:avLst/>
          </a:prstGeom>
        </p:spPr>
      </p:pic>
      <p:pic>
        <p:nvPicPr>
          <p:cNvPr id="7" name="Immagine 6" descr="Immagine che contiene schizzo, disegno&#10;&#10;Descrizione generata automaticamente">
            <a:extLst>
              <a:ext uri="{FF2B5EF4-FFF2-40B4-BE49-F238E27FC236}">
                <a16:creationId xmlns:a16="http://schemas.microsoft.com/office/drawing/2014/main" id="{B9FAD3A9-7B6F-48C2-6C25-C8FAB089B0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5"/>
          <a:stretch/>
        </p:blipFill>
        <p:spPr>
          <a:xfrm>
            <a:off x="8288568" y="0"/>
            <a:ext cx="2724150" cy="3278809"/>
          </a:xfrm>
          <a:prstGeom prst="rect">
            <a:avLst/>
          </a:prstGeom>
        </p:spPr>
      </p:pic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F3843825-3B60-5453-8CC2-9E3D5E404827}"/>
              </a:ext>
            </a:extLst>
          </p:cNvPr>
          <p:cNvSpPr/>
          <p:nvPr/>
        </p:nvSpPr>
        <p:spPr>
          <a:xfrm rot="1037339">
            <a:off x="9894632" y="458722"/>
            <a:ext cx="1423063" cy="831362"/>
          </a:xfrm>
          <a:custGeom>
            <a:avLst/>
            <a:gdLst>
              <a:gd name="connsiteX0" fmla="*/ 6273 w 1247244"/>
              <a:gd name="connsiteY0" fmla="*/ 0 h 753014"/>
              <a:gd name="connsiteX1" fmla="*/ 80917 w 1247244"/>
              <a:gd name="connsiteY1" fmla="*/ 522514 h 753014"/>
              <a:gd name="connsiteX2" fmla="*/ 575440 w 1247244"/>
              <a:gd name="connsiteY2" fmla="*/ 737118 h 753014"/>
              <a:gd name="connsiteX3" fmla="*/ 1247244 w 1247244"/>
              <a:gd name="connsiteY3" fmla="*/ 737118 h 753014"/>
              <a:gd name="connsiteX4" fmla="*/ 1247244 w 1247244"/>
              <a:gd name="connsiteY4" fmla="*/ 737118 h 75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244" h="753014">
                <a:moveTo>
                  <a:pt x="6273" y="0"/>
                </a:moveTo>
                <a:cubicBezTo>
                  <a:pt x="-3836" y="199830"/>
                  <a:pt x="-13944" y="399661"/>
                  <a:pt x="80917" y="522514"/>
                </a:cubicBezTo>
                <a:cubicBezTo>
                  <a:pt x="175778" y="645367"/>
                  <a:pt x="381052" y="701351"/>
                  <a:pt x="575440" y="737118"/>
                </a:cubicBezTo>
                <a:cubicBezTo>
                  <a:pt x="769828" y="772885"/>
                  <a:pt x="1247244" y="737118"/>
                  <a:pt x="1247244" y="737118"/>
                </a:cubicBezTo>
                <a:lnTo>
                  <a:pt x="1247244" y="737118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magine 11" descr="Immagine che contiene schizzo, design&#10;&#10;Descrizione generata automaticamente">
            <a:extLst>
              <a:ext uri="{FF2B5EF4-FFF2-40B4-BE49-F238E27FC236}">
                <a16:creationId xmlns:a16="http://schemas.microsoft.com/office/drawing/2014/main" id="{9BE77104-0B80-5DD1-5DF6-FA8D5DF30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47" y="3579192"/>
            <a:ext cx="7280729" cy="277361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0D92F43-DB72-F68C-B2C3-C1B3A8CFDD14}"/>
              </a:ext>
            </a:extLst>
          </p:cNvPr>
          <p:cNvSpPr txBox="1"/>
          <p:nvPr/>
        </p:nvSpPr>
        <p:spPr>
          <a:xfrm>
            <a:off x="79122" y="4686388"/>
            <a:ext cx="31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Pouch resizing + </a:t>
            </a:r>
            <a:r>
              <a:rPr lang="en-US" sz="2400" b="1" dirty="0">
                <a:solidFill>
                  <a:srgbClr val="C00000"/>
                </a:solidFill>
                <a:latin typeface="Aptos" panose="02110004020202020204"/>
              </a:rPr>
              <a:t>G-J anastomosis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resizing</a:t>
            </a:r>
          </a:p>
        </p:txBody>
      </p:sp>
    </p:spTree>
    <p:extLst>
      <p:ext uri="{BB962C8B-B14F-4D97-AF65-F5344CB8AC3E}">
        <p14:creationId xmlns:p14="http://schemas.microsoft.com/office/powerpoint/2010/main" val="277489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D372FBB4-E2AF-A07E-B7A4-C2A8BE7D4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215" y="2247608"/>
            <a:ext cx="6052593" cy="299267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99B0606-5DAA-EBA0-D5B9-DC506C4D8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05740"/>
            <a:ext cx="6995160" cy="89188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FDF5AD9-D058-6E9A-AA34-ABBE7687A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150963"/>
            <a:ext cx="9220200" cy="44948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7B5BDD5-5C75-F68A-C381-FD46C41AAB64}"/>
              </a:ext>
            </a:extLst>
          </p:cNvPr>
          <p:cNvSpPr txBox="1"/>
          <p:nvPr/>
        </p:nvSpPr>
        <p:spPr>
          <a:xfrm>
            <a:off x="10050780" y="6408420"/>
            <a:ext cx="186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C00000"/>
                </a:solidFill>
              </a:rPr>
              <a:t>Obes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Surg</a:t>
            </a:r>
            <a:r>
              <a:rPr lang="it-IT" b="1" dirty="0">
                <a:solidFill>
                  <a:srgbClr val="C00000"/>
                </a:solidFill>
              </a:rPr>
              <a:t>. 2020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96224ED-65EC-41BA-EFF0-F7C0F74EA78C}"/>
              </a:ext>
            </a:extLst>
          </p:cNvPr>
          <p:cNvSpPr txBox="1"/>
          <p:nvPr/>
        </p:nvSpPr>
        <p:spPr>
          <a:xfrm>
            <a:off x="0" y="1797514"/>
            <a:ext cx="59742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Rationale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It is postulated that the placement of a ring in case of RYGB failure could counteract WR and improve WL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ptos" panose="02110004020202020204"/>
              </a:rPr>
              <a:t>The ring may delay the food passage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B14120E-E88E-1075-6E8E-EA14592D826F}"/>
              </a:ext>
            </a:extLst>
          </p:cNvPr>
          <p:cNvSpPr txBox="1"/>
          <p:nvPr/>
        </p:nvSpPr>
        <p:spPr>
          <a:xfrm>
            <a:off x="291523" y="3575769"/>
            <a:ext cx="5974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Multicenter study, 4 centers in The Netherlands, Germany, Switzerland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79 patients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FU 1 year 86%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FU 2 years 61%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TWL% improved by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 to 26%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5A724CF-ACA6-CFAA-5020-4F8D78C99EF9}"/>
              </a:ext>
            </a:extLst>
          </p:cNvPr>
          <p:cNvSpPr txBox="1"/>
          <p:nvPr/>
        </p:nvSpPr>
        <p:spPr>
          <a:xfrm>
            <a:off x="1529140" y="5882297"/>
            <a:ext cx="9133719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US" sz="2400" b="1" dirty="0"/>
              <a:t>Eighteen (23%) rings were removed, most often due to dysphagia</a:t>
            </a:r>
          </a:p>
        </p:txBody>
      </p:sp>
    </p:spTree>
    <p:extLst>
      <p:ext uri="{BB962C8B-B14F-4D97-AF65-F5344CB8AC3E}">
        <p14:creationId xmlns:p14="http://schemas.microsoft.com/office/powerpoint/2010/main" val="158498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65837-5626-189B-3BAC-700B756A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963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Limb </a:t>
            </a:r>
            <a:r>
              <a:rPr lang="en-US" sz="3600" b="1" dirty="0" err="1">
                <a:solidFill>
                  <a:srgbClr val="C00000"/>
                </a:solidFill>
              </a:rPr>
              <a:t>distalization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8FA416-79D1-FC8E-1F81-49F530F3A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" y="3236530"/>
            <a:ext cx="11104984" cy="898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Rationale</a:t>
            </a:r>
            <a:r>
              <a:rPr lang="en-US" dirty="0"/>
              <a:t>: shortening the common tract would add malabsorption eventually resulting in better weight loss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66DD49-A1B1-9999-B868-9C7A65A50686}"/>
              </a:ext>
            </a:extLst>
          </p:cNvPr>
          <p:cNvSpPr txBox="1"/>
          <p:nvPr/>
        </p:nvSpPr>
        <p:spPr>
          <a:xfrm>
            <a:off x="9947217" y="6311443"/>
            <a:ext cx="174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Ann </a:t>
            </a:r>
            <a:r>
              <a:rPr kumimoji="0" lang="it-IT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Surg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2021</a:t>
            </a:r>
          </a:p>
        </p:txBody>
      </p:sp>
      <p:pic>
        <p:nvPicPr>
          <p:cNvPr id="6" name="Immagine 5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BCB598E9-B2D7-E644-3A59-31F3A0316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43" y="1078344"/>
            <a:ext cx="9450058" cy="178001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90AE33E-805B-9CFF-EE50-82481F59D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960" y="4135443"/>
            <a:ext cx="2499360" cy="272034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C5E8AE07-0201-0C0F-AC12-544360CCBF6E}"/>
              </a:ext>
            </a:extLst>
          </p:cNvPr>
          <p:cNvSpPr/>
          <p:nvPr/>
        </p:nvSpPr>
        <p:spPr>
          <a:xfrm>
            <a:off x="6629400" y="1968350"/>
            <a:ext cx="4120561" cy="401470"/>
          </a:xfrm>
          <a:prstGeom prst="rect">
            <a:avLst/>
          </a:prstGeom>
          <a:solidFill>
            <a:srgbClr val="C0000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21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schizzo, disegno, Line art, Album da colorare&#10;&#10;Descrizione generata automaticamente">
            <a:extLst>
              <a:ext uri="{FF2B5EF4-FFF2-40B4-BE49-F238E27FC236}">
                <a16:creationId xmlns:a16="http://schemas.microsoft.com/office/drawing/2014/main" id="{65E67B43-420B-62A0-2ADA-AAA065614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88" y="1408291"/>
            <a:ext cx="7836499" cy="5138089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14BD45E-6FA7-E29C-18FF-DEFEDCBC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83" y="82728"/>
            <a:ext cx="10880401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TYPE I: </a:t>
            </a:r>
            <a:r>
              <a:rPr lang="it-IT" b="1" dirty="0" err="1">
                <a:solidFill>
                  <a:srgbClr val="C00000"/>
                </a:solidFill>
              </a:rPr>
              <a:t>elongation</a:t>
            </a:r>
            <a:r>
              <a:rPr lang="it-IT" b="1" dirty="0">
                <a:solidFill>
                  <a:srgbClr val="C00000"/>
                </a:solidFill>
              </a:rPr>
              <a:t> of the </a:t>
            </a:r>
            <a:r>
              <a:rPr lang="it-IT" b="1" dirty="0" err="1">
                <a:solidFill>
                  <a:srgbClr val="C00000"/>
                </a:solidFill>
              </a:rPr>
              <a:t>biliopancreatic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limb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20045C-186C-31BC-202D-0E7EB4728BDE}"/>
              </a:ext>
            </a:extLst>
          </p:cNvPr>
          <p:cNvSpPr txBox="1"/>
          <p:nvPr/>
        </p:nvSpPr>
        <p:spPr>
          <a:xfrm>
            <a:off x="8830023" y="1856463"/>
            <a:ext cx="2866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Most frequently reported technique</a:t>
            </a:r>
          </a:p>
        </p:txBody>
      </p:sp>
    </p:spTree>
    <p:extLst>
      <p:ext uri="{BB962C8B-B14F-4D97-AF65-F5344CB8AC3E}">
        <p14:creationId xmlns:p14="http://schemas.microsoft.com/office/powerpoint/2010/main" val="15861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489090"/>
            <a:ext cx="12192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</a:rPr>
              <a:t>Weight regain after MGB/OAGB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D461F13-86C6-9FD0-A448-502D39823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780" y="1827390"/>
            <a:ext cx="6568440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disegno, schizzo, Line art, diagramma&#10;&#10;Descrizione generata automaticamente">
            <a:extLst>
              <a:ext uri="{FF2B5EF4-FFF2-40B4-BE49-F238E27FC236}">
                <a16:creationId xmlns:a16="http://schemas.microsoft.com/office/drawing/2014/main" id="{97F31344-3055-DAAC-C009-56995FD48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911" y="869489"/>
            <a:ext cx="5302177" cy="5988511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55A33334-89CC-3AA2-1340-18C31D0D9E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98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Type II: elongation of the Roux limb</a:t>
            </a:r>
          </a:p>
        </p:txBody>
      </p:sp>
    </p:spTree>
    <p:extLst>
      <p:ext uri="{BB962C8B-B14F-4D97-AF65-F5344CB8AC3E}">
        <p14:creationId xmlns:p14="http://schemas.microsoft.com/office/powerpoint/2010/main" val="2746418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disegno, schizzo, Line art, clipart&#10;&#10;Descrizione generata automaticamente">
            <a:extLst>
              <a:ext uri="{FF2B5EF4-FFF2-40B4-BE49-F238E27FC236}">
                <a16:creationId xmlns:a16="http://schemas.microsoft.com/office/drawing/2014/main" id="{1768ADBE-5372-92CC-3BEB-0F8B7A509D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t="3811" r="4676"/>
          <a:stretch/>
        </p:blipFill>
        <p:spPr>
          <a:xfrm>
            <a:off x="3787141" y="880799"/>
            <a:ext cx="5576500" cy="597720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40429A7-1D12-982F-8E3A-4982182429D4}"/>
              </a:ext>
            </a:extLst>
          </p:cNvPr>
          <p:cNvSpPr txBox="1"/>
          <p:nvPr/>
        </p:nvSpPr>
        <p:spPr>
          <a:xfrm>
            <a:off x="-1" y="144717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Type III: elongation of both the </a:t>
            </a:r>
            <a:r>
              <a:rPr lang="en-US" sz="3200" b="1" dirty="0">
                <a:solidFill>
                  <a:srgbClr val="C00000"/>
                </a:solidFill>
                <a:latin typeface="Aptos" panose="02110004020202020204"/>
              </a:rPr>
              <a:t>biliopancreatic and the Roux limb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411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4DF770-9B2F-2DFC-EAC4-9C15CBA90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55575"/>
            <a:ext cx="11906250" cy="8731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Type IV: elongation in case of long limb (150 cm) Roux limb</a:t>
            </a:r>
          </a:p>
        </p:txBody>
      </p:sp>
      <p:pic>
        <p:nvPicPr>
          <p:cNvPr id="5" name="Immagine 4" descr="Immagine che contiene disegno, schizzo, diagramma, Line art&#10;&#10;Descrizione generata automaticamente">
            <a:extLst>
              <a:ext uri="{FF2B5EF4-FFF2-40B4-BE49-F238E27FC236}">
                <a16:creationId xmlns:a16="http://schemas.microsoft.com/office/drawing/2014/main" id="{9C3AA75D-59D7-DA1B-87A9-CB1520D7AD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60"/>
          <a:stretch/>
        </p:blipFill>
        <p:spPr>
          <a:xfrm>
            <a:off x="372143" y="1373227"/>
            <a:ext cx="5349704" cy="2901792"/>
          </a:xfrm>
          <a:prstGeom prst="rect">
            <a:avLst/>
          </a:prstGeom>
        </p:spPr>
      </p:pic>
      <p:pic>
        <p:nvPicPr>
          <p:cNvPr id="7" name="Immagine 6" descr="Immagine che contiene disegno, schizzo, diagramma, Line art&#10;&#10;Descrizione generata automaticamente">
            <a:extLst>
              <a:ext uri="{FF2B5EF4-FFF2-40B4-BE49-F238E27FC236}">
                <a16:creationId xmlns:a16="http://schemas.microsoft.com/office/drawing/2014/main" id="{385D8952-18EC-4DF0-B112-51DB454F1C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47"/>
          <a:stretch/>
        </p:blipFill>
        <p:spPr>
          <a:xfrm>
            <a:off x="5721847" y="1446293"/>
            <a:ext cx="5858880" cy="2720815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ECECFA7D-0345-4AE7-51CF-5DE6BB349C04}"/>
              </a:ext>
            </a:extLst>
          </p:cNvPr>
          <p:cNvSpPr txBox="1">
            <a:spLocks/>
          </p:cNvSpPr>
          <p:nvPr/>
        </p:nvSpPr>
        <p:spPr>
          <a:xfrm>
            <a:off x="1452569" y="4081301"/>
            <a:ext cx="23995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C00000"/>
                </a:solidFill>
              </a:rPr>
              <a:t>Type IV 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F2F0FE7-8CCD-F128-C918-310DF85DF752}"/>
              </a:ext>
            </a:extLst>
          </p:cNvPr>
          <p:cNvSpPr txBox="1">
            <a:spLocks/>
          </p:cNvSpPr>
          <p:nvPr/>
        </p:nvSpPr>
        <p:spPr>
          <a:xfrm>
            <a:off x="7061837" y="4081302"/>
            <a:ext cx="23995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C00000"/>
                </a:solidFill>
              </a:rPr>
              <a:t>Type IV B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CCCC817-7DDE-34A5-C499-2E0C0D0A614E}"/>
              </a:ext>
            </a:extLst>
          </p:cNvPr>
          <p:cNvSpPr txBox="1"/>
          <p:nvPr/>
        </p:nvSpPr>
        <p:spPr>
          <a:xfrm>
            <a:off x="566569" y="5435439"/>
            <a:ext cx="496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Elongation of biliopancreatic limb using the Roux limb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996C6F0-945B-D23C-2D97-BD14BC9252F7}"/>
              </a:ext>
            </a:extLst>
          </p:cNvPr>
          <p:cNvSpPr txBox="1"/>
          <p:nvPr/>
        </p:nvSpPr>
        <p:spPr>
          <a:xfrm>
            <a:off x="6170861" y="5435439"/>
            <a:ext cx="496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Elongation of the Roux limb using the biliopancreatic limb</a:t>
            </a:r>
          </a:p>
        </p:txBody>
      </p:sp>
    </p:spTree>
    <p:extLst>
      <p:ext uri="{BB962C8B-B14F-4D97-AF65-F5344CB8AC3E}">
        <p14:creationId xmlns:p14="http://schemas.microsoft.com/office/powerpoint/2010/main" val="2277630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79EDCF1-1833-6ABD-6E96-5F29EFEAA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9676"/>
            <a:ext cx="9052560" cy="109762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2B13F34-B756-C246-5B5D-818E8EFB0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257299"/>
            <a:ext cx="9646920" cy="5334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FF9F6B5-BA68-8E1C-D36D-AD5A6E65C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43" y="1988842"/>
            <a:ext cx="9099997" cy="478568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9812F00-19BC-0034-3ED5-650E3FC99DF5}"/>
              </a:ext>
            </a:extLst>
          </p:cNvPr>
          <p:cNvSpPr txBox="1"/>
          <p:nvPr/>
        </p:nvSpPr>
        <p:spPr>
          <a:xfrm>
            <a:off x="9947217" y="6311443"/>
            <a:ext cx="204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Obes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Surg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875611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FF64D2-62E9-9859-B034-8EC7F626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" y="0"/>
            <a:ext cx="10234938" cy="889432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Conversione a </a:t>
            </a:r>
            <a:r>
              <a:rPr lang="it-IT" b="1" dirty="0" err="1">
                <a:solidFill>
                  <a:srgbClr val="C00000"/>
                </a:solidFill>
              </a:rPr>
              <a:t>duodenal</a:t>
            </a:r>
            <a:r>
              <a:rPr lang="it-IT" b="1" dirty="0">
                <a:solidFill>
                  <a:srgbClr val="C00000"/>
                </a:solidFill>
              </a:rPr>
              <a:t> switch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F762C3-A0D0-06F0-77AF-B32E4E484F33}"/>
              </a:ext>
            </a:extLst>
          </p:cNvPr>
          <p:cNvSpPr txBox="1"/>
          <p:nvPr/>
        </p:nvSpPr>
        <p:spPr>
          <a:xfrm>
            <a:off x="85902" y="1248307"/>
            <a:ext cx="4041714" cy="416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/>
              <a:t>Resezione del complesso anastomotico G-D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/>
              <a:t>Anastomosi gastro-gastrica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/>
              <a:t>Sleeve </a:t>
            </a:r>
            <a:r>
              <a:rPr lang="it-IT" sz="2000" b="1" dirty="0" err="1"/>
              <a:t>Gastrectomy</a:t>
            </a:r>
            <a:endParaRPr lang="it-IT" sz="2000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/>
              <a:t>Sezione del duodeno ed anastomosi ileale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 err="1"/>
              <a:t>Distalizzazione</a:t>
            </a:r>
            <a:r>
              <a:rPr lang="it-IT" sz="2000" b="1" dirty="0"/>
              <a:t> dell’ anastomosi digiuno-digiunale </a:t>
            </a:r>
          </a:p>
          <a:p>
            <a:pPr>
              <a:lnSpc>
                <a:spcPct val="150000"/>
              </a:lnSpc>
            </a:pP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6D501EE-BF49-BCAD-E652-93E29F0CF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616" y="631606"/>
            <a:ext cx="8064384" cy="164708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022DA64-3FF4-C097-B5F1-2FF6EF359F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781" b="33641"/>
          <a:stretch/>
        </p:blipFill>
        <p:spPr>
          <a:xfrm>
            <a:off x="4127616" y="2683885"/>
            <a:ext cx="8064384" cy="157379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148D110-EC46-59D0-4B65-E1CD0ADEE0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054"/>
          <a:stretch/>
        </p:blipFill>
        <p:spPr>
          <a:xfrm>
            <a:off x="4127616" y="4761421"/>
            <a:ext cx="8064384" cy="164198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FA88011-24E7-DEE0-2E72-38D36A0A0312}"/>
              </a:ext>
            </a:extLst>
          </p:cNvPr>
          <p:cNvSpPr txBox="1"/>
          <p:nvPr/>
        </p:nvSpPr>
        <p:spPr>
          <a:xfrm>
            <a:off x="9206872" y="6443165"/>
            <a:ext cx="312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Turgul</a:t>
            </a:r>
            <a:r>
              <a:rPr lang="it-IT" dirty="0"/>
              <a:t> D. </a:t>
            </a:r>
            <a:r>
              <a:rPr lang="it-IT" dirty="0" err="1"/>
              <a:t>Obes</a:t>
            </a:r>
            <a:r>
              <a:rPr lang="it-IT" dirty="0"/>
              <a:t>. </a:t>
            </a:r>
            <a:r>
              <a:rPr lang="it-IT" dirty="0" err="1"/>
              <a:t>Surg</a:t>
            </a:r>
            <a:r>
              <a:rPr lang="it-IT" dirty="0"/>
              <a:t>. 2023</a:t>
            </a:r>
          </a:p>
        </p:txBody>
      </p:sp>
    </p:spTree>
    <p:extLst>
      <p:ext uri="{BB962C8B-B14F-4D97-AF65-F5344CB8AC3E}">
        <p14:creationId xmlns:p14="http://schemas.microsoft.com/office/powerpoint/2010/main" val="1893092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31F6E9D-6CC9-D64F-3AFA-2343B9444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8" y="1"/>
            <a:ext cx="7772400" cy="17026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2A019A-25D3-22B6-8457-9AA10E7A8A0E}"/>
              </a:ext>
            </a:extLst>
          </p:cNvPr>
          <p:cNvSpPr txBox="1"/>
          <p:nvPr/>
        </p:nvSpPr>
        <p:spPr>
          <a:xfrm>
            <a:off x="6096000" y="131231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it-IT" dirty="0" err="1">
                <a:solidFill>
                  <a:srgbClr val="FF0000"/>
                </a:solidFill>
                <a:effectLst>
                  <a:outerShdw blurRad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Obes</a:t>
            </a:r>
            <a:r>
              <a:rPr lang="it-IT" dirty="0">
                <a:solidFill>
                  <a:srgbClr val="FF0000"/>
                </a:solidFill>
                <a:effectLst>
                  <a:outerShdw blurRad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effectLst>
                  <a:outerShdw blurRad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it-IT" dirty="0">
                <a:solidFill>
                  <a:srgbClr val="FF0000"/>
                </a:solidFill>
                <a:effectLst>
                  <a:outerShdw blurRad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2017</a:t>
            </a:r>
            <a:endParaRPr lang="it-IT" sz="1400" dirty="0">
              <a:solidFill>
                <a:srgbClr val="FF0000"/>
              </a:solidFill>
              <a:effectLst>
                <a:outerShdw blurRad="50800" dir="2700000" algn="t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D8EF909-DFE0-5B58-4546-8F3A46676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38" y="1959264"/>
            <a:ext cx="7772400" cy="47111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D0B02F5-A7BB-7EA5-407B-6967532F81A5}"/>
              </a:ext>
            </a:extLst>
          </p:cNvPr>
          <p:cNvSpPr txBox="1"/>
          <p:nvPr/>
        </p:nvSpPr>
        <p:spPr>
          <a:xfrm>
            <a:off x="6481762" y="2250524"/>
            <a:ext cx="2381250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it-IT" dirty="0" err="1">
                <a:solidFill>
                  <a:prstClr val="white"/>
                </a:solidFill>
                <a:effectLst>
                  <a:outerShdw blurRad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it-IT" dirty="0">
                <a:solidFill>
                  <a:prstClr val="white"/>
                </a:solidFill>
                <a:effectLst>
                  <a:outerShdw blurRad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it-IT" dirty="0" err="1">
                <a:solidFill>
                  <a:prstClr val="white"/>
                </a:solidFill>
                <a:effectLst>
                  <a:outerShdw blurRad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it-IT" dirty="0">
                <a:solidFill>
                  <a:prstClr val="white"/>
                </a:solidFill>
                <a:effectLst>
                  <a:outerShdw blurRad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(%) a 12 mesi</a:t>
            </a:r>
            <a:endParaRPr lang="it-IT" sz="1400" dirty="0">
              <a:solidFill>
                <a:prstClr val="white"/>
              </a:solidFill>
              <a:effectLst>
                <a:outerShdw blurRad="50800" dir="2700000" algn="t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976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F2D5830-AEA6-68E2-71C2-ACFB1653C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66449"/>
            <a:ext cx="8229600" cy="4990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5635B4-9BAB-D314-F05F-3EF11B08B959}"/>
              </a:ext>
            </a:extLst>
          </p:cNvPr>
          <p:cNvSpPr txBox="1"/>
          <p:nvPr/>
        </p:nvSpPr>
        <p:spPr>
          <a:xfrm>
            <a:off x="7067549" y="1493278"/>
            <a:ext cx="2381250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it-IT" dirty="0" err="1">
                <a:solidFill>
                  <a:prstClr val="white"/>
                </a:solidFill>
                <a:effectLst>
                  <a:outerShdw blurRad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it-IT" dirty="0">
                <a:solidFill>
                  <a:prstClr val="white"/>
                </a:solidFill>
                <a:effectLst>
                  <a:outerShdw blurRad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it-IT" dirty="0" err="1">
                <a:solidFill>
                  <a:prstClr val="white"/>
                </a:solidFill>
                <a:effectLst>
                  <a:outerShdw blurRad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it-IT" dirty="0">
                <a:solidFill>
                  <a:prstClr val="white"/>
                </a:solidFill>
                <a:effectLst>
                  <a:outerShdw blurRad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(%) a 3 anni</a:t>
            </a:r>
            <a:endParaRPr lang="it-IT" sz="1400" dirty="0">
              <a:solidFill>
                <a:prstClr val="white"/>
              </a:solidFill>
              <a:effectLst>
                <a:outerShdw blurRad="50800" dir="2700000" algn="t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D34679-D5D7-6C2F-E38F-431AC726D54E}"/>
              </a:ext>
            </a:extLst>
          </p:cNvPr>
          <p:cNvSpPr txBox="1"/>
          <p:nvPr/>
        </p:nvSpPr>
        <p:spPr>
          <a:xfrm>
            <a:off x="1524001" y="6360082"/>
            <a:ext cx="930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 et al. </a:t>
            </a:r>
            <a:r>
              <a:rPr lang="it-IT" sz="12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  <a:r>
              <a:rPr lang="it-IT" sz="1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Roux-en-Y </a:t>
            </a:r>
            <a:r>
              <a:rPr lang="it-IT" sz="12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Gastric</a:t>
            </a:r>
            <a:r>
              <a:rPr lang="it-IT" sz="1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Bypass for weight </a:t>
            </a:r>
            <a:r>
              <a:rPr lang="it-IT" sz="12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regain</a:t>
            </a:r>
            <a:r>
              <a:rPr lang="it-IT" sz="1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it-IT" sz="12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it-IT" sz="1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Review of Technique and </a:t>
            </a:r>
            <a:r>
              <a:rPr lang="it-IT" sz="12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it-IT" sz="1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it-IT" sz="12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Obes</a:t>
            </a:r>
            <a:r>
              <a:rPr lang="it-IT" sz="1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it-IT" sz="1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389160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5A4E969B-60E0-DEA7-03B9-4850FECF4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7" y="1350217"/>
            <a:ext cx="9219936" cy="541447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578821C-B504-BE90-09A0-3B5B66CC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151637" cy="590268"/>
          </a:xfrm>
        </p:spPr>
        <p:txBody>
          <a:bodyPr>
            <a:noAutofit/>
          </a:bodyPr>
          <a:lstStyle/>
          <a:p>
            <a:r>
              <a:rPr lang="en-US" sz="2800" dirty="0"/>
              <a:t>Revision procedures after initial Roux‑en‑Y gastric bypass, treatment of weight regain: a systematic review and meta‑analysis</a:t>
            </a:r>
            <a:br>
              <a:rPr lang="en-US" sz="2800" dirty="0"/>
            </a:br>
            <a:r>
              <a:rPr lang="en-US" sz="1600" dirty="0"/>
              <a:t>M. </a:t>
            </a:r>
            <a:r>
              <a:rPr lang="en-US" sz="1600" dirty="0" err="1"/>
              <a:t>Kermansaravi</a:t>
            </a:r>
            <a:r>
              <a:rPr lang="en-US" sz="1600" dirty="0"/>
              <a:t> et al. , Updates in Surgery 2021</a:t>
            </a:r>
            <a:endParaRPr lang="it-IT" sz="2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AE1538-4B92-62E1-4893-724AC96D32AE}"/>
              </a:ext>
            </a:extLst>
          </p:cNvPr>
          <p:cNvSpPr txBox="1"/>
          <p:nvPr/>
        </p:nvSpPr>
        <p:spPr>
          <a:xfrm>
            <a:off x="9881117" y="2297770"/>
            <a:ext cx="21087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Review inclusiva di 41 articoli per un totale di 1403 procedure di revisione , suddivise come in figura</a:t>
            </a:r>
          </a:p>
        </p:txBody>
      </p:sp>
    </p:spTree>
    <p:extLst>
      <p:ext uri="{BB962C8B-B14F-4D97-AF65-F5344CB8AC3E}">
        <p14:creationId xmlns:p14="http://schemas.microsoft.com/office/powerpoint/2010/main" val="258373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627E4C-6CE6-9528-771B-C13BAB4CEB0D}"/>
              </a:ext>
            </a:extLst>
          </p:cNvPr>
          <p:cNvSpPr txBox="1"/>
          <p:nvPr/>
        </p:nvSpPr>
        <p:spPr>
          <a:xfrm>
            <a:off x="0" y="23327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1A8138-81E5-A13A-5655-F5A723C30ED1}"/>
              </a:ext>
            </a:extLst>
          </p:cNvPr>
          <p:cNvSpPr txBox="1"/>
          <p:nvPr/>
        </p:nvSpPr>
        <p:spPr>
          <a:xfrm>
            <a:off x="99060" y="1049413"/>
            <a:ext cx="11993880" cy="5575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L’incidenza di fallimento di RYGB del 20-30% con significative differenze in relazione ai criteri di definizione utilizzati. </a:t>
            </a:r>
          </a:p>
          <a:p>
            <a:pPr>
              <a:lnSpc>
                <a:spcPct val="150000"/>
              </a:lnSpc>
              <a:defRPr/>
            </a:pPr>
            <a:endParaRPr lang="it-IT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L’accurata selezione e preparazione del paziente candidato a Chirurgia Bariatrica primaria, un intervento correttamente eseguito e un accurato follow up possono contribuire alla riduzione dell’incidenza di fallimenti. </a:t>
            </a:r>
          </a:p>
          <a:p>
            <a:pPr marL="257175" indent="-257175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it-IT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valutazione multidisciplinare e la diagnostica preoperatoria sono fondamentali prima di programmare un intervento di revisione</a:t>
            </a:r>
          </a:p>
          <a:p>
            <a:pPr>
              <a:lnSpc>
                <a:spcPct val="150000"/>
              </a:lnSpc>
              <a:defRPr/>
            </a:pPr>
            <a:endParaRPr lang="it-IT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paziente va bene informato sui rischi e sui risultati attesi</a:t>
            </a:r>
          </a:p>
          <a:p>
            <a:pPr algn="ctr">
              <a:lnSpc>
                <a:spcPct val="150000"/>
              </a:lnSpc>
              <a:defRPr/>
            </a:pPr>
            <a:endParaRPr lang="it-IT" sz="20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04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DCF4B2-FA3F-1C48-19FD-3F1FDEF92967}"/>
              </a:ext>
            </a:extLst>
          </p:cNvPr>
          <p:cNvSpPr txBox="1"/>
          <p:nvPr/>
        </p:nvSpPr>
        <p:spPr>
          <a:xfrm>
            <a:off x="7560366" y="1656046"/>
            <a:ext cx="4775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5963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patients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lang="it-IT" sz="2000" b="1" dirty="0">
                <a:solidFill>
                  <a:prstClr val="black"/>
                </a:solidFill>
                <a:latin typeface="Aptos" panose="02110004020202020204"/>
              </a:rPr>
              <a:t>f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ailure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</a:t>
            </a:r>
            <a:r>
              <a:rPr kumimoji="0" lang="it-IT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23%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F9E042-EB39-E809-DBF0-B19CDEC3FD95}"/>
              </a:ext>
            </a:extLst>
          </p:cNvPr>
          <p:cNvSpPr txBox="1"/>
          <p:nvPr/>
        </p:nvSpPr>
        <p:spPr>
          <a:xfrm>
            <a:off x="7293775" y="976178"/>
            <a:ext cx="4730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BMJ. 2021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63A34E9-1E57-C7BD-1585-B539090A632A}"/>
              </a:ext>
            </a:extLst>
          </p:cNvPr>
          <p:cNvSpPr txBox="1"/>
          <p:nvPr/>
        </p:nvSpPr>
        <p:spPr>
          <a:xfrm>
            <a:off x="7667067" y="4470506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1738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patients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lang="it-IT" sz="2400" b="1" dirty="0">
                <a:solidFill>
                  <a:prstClr val="black"/>
                </a:solidFill>
                <a:latin typeface="Aptos" panose="02110004020202020204"/>
              </a:rPr>
              <a:t>f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ailure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</a:t>
            </a:r>
            <a:r>
              <a:rPr kumimoji="0" lang="it-IT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25%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424F5B8C-32FA-6B77-56C4-7B0219453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487" y="151607"/>
            <a:ext cx="9144000" cy="67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rgbClr val="C00000"/>
                </a:solidFill>
                <a:ea typeface="ＭＳ Ｐゴシック" pitchFamily="34" charset="-128"/>
              </a:rPr>
              <a:t>Weight regain or IWL after RYGB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D7DE039-D2B6-B53F-F00D-E585E23E5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58" y="1193769"/>
            <a:ext cx="4701393" cy="154525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4B55FEE-1CB9-58EC-4DA7-F91EA8265A07}"/>
              </a:ext>
            </a:extLst>
          </p:cNvPr>
          <p:cNvSpPr txBox="1"/>
          <p:nvPr/>
        </p:nvSpPr>
        <p:spPr>
          <a:xfrm>
            <a:off x="295871" y="2875911"/>
            <a:ext cx="6358151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it-IT" b="1" dirty="0" err="1"/>
              <a:t>Prospective</a:t>
            </a:r>
            <a:r>
              <a:rPr lang="it-IT" b="1" dirty="0"/>
              <a:t> </a:t>
            </a:r>
            <a:r>
              <a:rPr lang="it-IT" b="1" dirty="0" err="1"/>
              <a:t>cohort</a:t>
            </a:r>
            <a:r>
              <a:rPr lang="it-IT" b="1" dirty="0"/>
              <a:t> study in 29 Centers in </a:t>
            </a:r>
            <a:r>
              <a:rPr lang="it-IT" b="1" dirty="0" err="1"/>
              <a:t>Sweden</a:t>
            </a:r>
            <a:r>
              <a:rPr lang="it-IT" b="1" dirty="0"/>
              <a:t>, 5 </a:t>
            </a:r>
            <a:r>
              <a:rPr lang="it-IT" b="1" dirty="0" err="1"/>
              <a:t>year</a:t>
            </a:r>
            <a:r>
              <a:rPr lang="it-IT" b="1" dirty="0"/>
              <a:t> FU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748420EC-9292-FD58-B38B-667F17140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62" y="3957996"/>
            <a:ext cx="7089913" cy="129879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0620EAA-1BD5-45C8-6ED5-1055D9BA49D2}"/>
              </a:ext>
            </a:extLst>
          </p:cNvPr>
          <p:cNvSpPr txBox="1"/>
          <p:nvPr/>
        </p:nvSpPr>
        <p:spPr>
          <a:xfrm>
            <a:off x="403801" y="5510368"/>
            <a:ext cx="5692199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it-IT" b="1" dirty="0" err="1"/>
              <a:t>Multicenter</a:t>
            </a:r>
            <a:r>
              <a:rPr lang="it-IT" b="1" dirty="0"/>
              <a:t> study in 10 US hospitals, FU up to 7 </a:t>
            </a:r>
            <a:r>
              <a:rPr lang="it-IT" b="1" dirty="0" err="1"/>
              <a:t>years</a:t>
            </a:r>
            <a:endParaRPr lang="it-IT" b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6398591-9E39-7B57-D38B-79D0C0A091BB}"/>
              </a:ext>
            </a:extLst>
          </p:cNvPr>
          <p:cNvSpPr txBox="1"/>
          <p:nvPr/>
        </p:nvSpPr>
        <p:spPr>
          <a:xfrm>
            <a:off x="7293775" y="3782465"/>
            <a:ext cx="4730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JAMA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Surg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2018</a:t>
            </a:r>
          </a:p>
        </p:txBody>
      </p:sp>
    </p:spTree>
    <p:extLst>
      <p:ext uri="{BB962C8B-B14F-4D97-AF65-F5344CB8AC3E}">
        <p14:creationId xmlns:p14="http://schemas.microsoft.com/office/powerpoint/2010/main" val="33818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AEC23E8E-5ACB-7866-881F-715F36CF4571}"/>
              </a:ext>
            </a:extLst>
          </p:cNvPr>
          <p:cNvSpPr txBox="1"/>
          <p:nvPr/>
        </p:nvSpPr>
        <p:spPr>
          <a:xfrm>
            <a:off x="7515507" y="1537573"/>
            <a:ext cx="5411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564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patients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lang="it-IT" sz="2000" b="1" dirty="0">
                <a:solidFill>
                  <a:prstClr val="black"/>
                </a:solidFill>
                <a:latin typeface="Aptos" panose="02110004020202020204"/>
              </a:rPr>
              <a:t>f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ailure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28%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BAB374F-9D15-F2EF-FDF8-25AE464207FD}"/>
              </a:ext>
            </a:extLst>
          </p:cNvPr>
          <p:cNvSpPr txBox="1"/>
          <p:nvPr/>
        </p:nvSpPr>
        <p:spPr>
          <a:xfrm>
            <a:off x="6500191" y="4439431"/>
            <a:ext cx="6333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486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patients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92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15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years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WR&gt;15% </a:t>
            </a: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35%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4CA4438-FB24-95BC-F625-B28A95301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4" y="1222893"/>
            <a:ext cx="6896100" cy="8229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5C850E-27A7-0762-EAB3-7371784176C9}"/>
              </a:ext>
            </a:extLst>
          </p:cNvPr>
          <p:cNvSpPr txBox="1"/>
          <p:nvPr/>
        </p:nvSpPr>
        <p:spPr>
          <a:xfrm>
            <a:off x="7461379" y="1209668"/>
            <a:ext cx="4730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JAMA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Surg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2016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2165D2D-9647-61C1-5E41-63E019341C49}"/>
              </a:ext>
            </a:extLst>
          </p:cNvPr>
          <p:cNvSpPr txBox="1"/>
          <p:nvPr/>
        </p:nvSpPr>
        <p:spPr>
          <a:xfrm>
            <a:off x="289244" y="2231163"/>
            <a:ext cx="3292761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it-IT" b="1" dirty="0" err="1"/>
              <a:t>Cohort</a:t>
            </a:r>
            <a:r>
              <a:rPr lang="it-IT" b="1" dirty="0"/>
              <a:t> study, up to 10 </a:t>
            </a:r>
            <a:r>
              <a:rPr lang="it-IT" b="1" dirty="0" err="1"/>
              <a:t>year</a:t>
            </a:r>
            <a:r>
              <a:rPr lang="it-IT" b="1" dirty="0"/>
              <a:t> FU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E7685BF3-4865-5941-766A-AAFDF10B4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487" y="151607"/>
            <a:ext cx="9144000" cy="67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rgbClr val="C00000"/>
                </a:solidFill>
                <a:ea typeface="ＭＳ Ｐゴシック" pitchFamily="34" charset="-128"/>
              </a:rPr>
              <a:t>Weight regain or IWL after RYGB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A9825162-C51E-3B5E-9FE9-8A18F5449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07" y="3367388"/>
            <a:ext cx="7315200" cy="100584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E6D198A-D6D0-EB6A-80C4-AD9A6A5B8293}"/>
              </a:ext>
            </a:extLst>
          </p:cNvPr>
          <p:cNvSpPr txBox="1"/>
          <p:nvPr/>
        </p:nvSpPr>
        <p:spPr>
          <a:xfrm>
            <a:off x="7753245" y="3367388"/>
            <a:ext cx="4730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Surg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Endosc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2023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40ECE44-FA04-0F8B-CDA2-80899912197D}"/>
              </a:ext>
            </a:extLst>
          </p:cNvPr>
          <p:cNvSpPr txBox="1"/>
          <p:nvPr/>
        </p:nvSpPr>
        <p:spPr>
          <a:xfrm>
            <a:off x="200307" y="4824151"/>
            <a:ext cx="549150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it-IT" b="1" dirty="0"/>
              <a:t>Single center </a:t>
            </a:r>
            <a:r>
              <a:rPr lang="it-IT" b="1" dirty="0" err="1"/>
              <a:t>prospective</a:t>
            </a:r>
            <a:r>
              <a:rPr lang="it-IT" b="1" dirty="0"/>
              <a:t> study , </a:t>
            </a:r>
            <a:r>
              <a:rPr lang="it-IT" b="1" u="sng" dirty="0" err="1"/>
              <a:t>at</a:t>
            </a:r>
            <a:r>
              <a:rPr lang="it-IT" b="1" u="sng" dirty="0"/>
              <a:t> </a:t>
            </a:r>
            <a:r>
              <a:rPr lang="it-IT" b="1" u="sng" dirty="0" err="1"/>
              <a:t>least</a:t>
            </a:r>
            <a:r>
              <a:rPr lang="it-IT" b="1" u="sng" dirty="0"/>
              <a:t> </a:t>
            </a:r>
            <a:r>
              <a:rPr lang="it-IT" b="1" dirty="0"/>
              <a:t>15 </a:t>
            </a:r>
            <a:r>
              <a:rPr lang="it-IT" b="1" dirty="0" err="1"/>
              <a:t>year</a:t>
            </a:r>
            <a:r>
              <a:rPr lang="it-IT" b="1" dirty="0"/>
              <a:t> FU</a:t>
            </a:r>
          </a:p>
        </p:txBody>
      </p:sp>
    </p:spTree>
    <p:extLst>
      <p:ext uri="{BB962C8B-B14F-4D97-AF65-F5344CB8AC3E}">
        <p14:creationId xmlns:p14="http://schemas.microsoft.com/office/powerpoint/2010/main" val="119804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124754"/>
            <a:ext cx="12192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Weight regain</a:t>
            </a: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B97223A8-B915-B6D3-A1DB-4A507FDD6E63}"/>
              </a:ext>
            </a:extLst>
          </p:cNvPr>
          <p:cNvSpPr/>
          <p:nvPr/>
        </p:nvSpPr>
        <p:spPr bwMode="auto">
          <a:xfrm>
            <a:off x="3419061" y="6398198"/>
            <a:ext cx="8441636" cy="310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fr-FR" sz="1400" b="1" dirty="0">
                <a:solidFill>
                  <a:srgbClr val="0070C0"/>
                </a:solidFill>
                <a:latin typeface="Arial"/>
                <a:ea typeface="ＭＳ Ｐゴシック" charset="0"/>
                <a:cs typeface="Arial"/>
              </a:rPr>
              <a:t>El Ansari et al., </a:t>
            </a:r>
            <a:r>
              <a:rPr lang="fr-FR" sz="1400" b="1" dirty="0" err="1">
                <a:solidFill>
                  <a:srgbClr val="0070C0"/>
                </a:solidFill>
                <a:latin typeface="Arial"/>
                <a:ea typeface="ＭＳ Ｐゴシック" charset="0"/>
                <a:cs typeface="Arial"/>
              </a:rPr>
              <a:t>Weight</a:t>
            </a:r>
            <a:r>
              <a:rPr lang="fr-FR" sz="1400" b="1" dirty="0">
                <a:solidFill>
                  <a:srgbClr val="0070C0"/>
                </a:solidFill>
                <a:latin typeface="Arial"/>
                <a:ea typeface="ＭＳ Ｐゴシック" charset="0"/>
                <a:cs typeface="Arial"/>
              </a:rPr>
              <a:t> regain and </a:t>
            </a:r>
            <a:r>
              <a:rPr lang="fr-FR" sz="1400" b="1" dirty="0" err="1">
                <a:solidFill>
                  <a:srgbClr val="0070C0"/>
                </a:solidFill>
                <a:latin typeface="Arial"/>
                <a:ea typeface="ＭＳ Ｐゴシック" charset="0"/>
                <a:cs typeface="Arial"/>
              </a:rPr>
              <a:t>insufficient</a:t>
            </a:r>
            <a:r>
              <a:rPr lang="fr-FR" sz="1400" b="1" dirty="0">
                <a:solidFill>
                  <a:srgbClr val="0070C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400" b="1" dirty="0" err="1">
                <a:solidFill>
                  <a:srgbClr val="0070C0"/>
                </a:solidFill>
                <a:latin typeface="Arial"/>
                <a:ea typeface="ＭＳ Ｐゴシック" charset="0"/>
                <a:cs typeface="Arial"/>
              </a:rPr>
              <a:t>weight</a:t>
            </a:r>
            <a:r>
              <a:rPr lang="fr-FR" sz="1400" b="1" dirty="0">
                <a:solidFill>
                  <a:srgbClr val="0070C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400" b="1" dirty="0" err="1">
                <a:solidFill>
                  <a:srgbClr val="0070C0"/>
                </a:solidFill>
                <a:latin typeface="Arial"/>
                <a:ea typeface="ＭＳ Ｐゴシック" charset="0"/>
                <a:cs typeface="Arial"/>
              </a:rPr>
              <a:t>loss</a:t>
            </a:r>
            <a:r>
              <a:rPr lang="fr-FR" sz="1400" b="1" dirty="0">
                <a:solidFill>
                  <a:srgbClr val="0070C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400" b="1" dirty="0" err="1">
                <a:solidFill>
                  <a:srgbClr val="0070C0"/>
                </a:solidFill>
                <a:latin typeface="Arial"/>
                <a:ea typeface="ＭＳ Ｐゴシック" charset="0"/>
                <a:cs typeface="Arial"/>
              </a:rPr>
              <a:t>after</a:t>
            </a:r>
            <a:r>
              <a:rPr lang="fr-FR" sz="1400" b="1" dirty="0">
                <a:solidFill>
                  <a:srgbClr val="0070C0"/>
                </a:solidFill>
                <a:latin typeface="Arial"/>
                <a:ea typeface="ＭＳ Ｐゴシック" charset="0"/>
                <a:cs typeface="Arial"/>
              </a:rPr>
              <a:t> BS </a:t>
            </a:r>
            <a:r>
              <a:rPr lang="fr-FR" sz="1400" b="1" dirty="0" err="1">
                <a:solidFill>
                  <a:srgbClr val="0070C0"/>
                </a:solidFill>
                <a:latin typeface="Arial"/>
                <a:ea typeface="ＭＳ Ｐゴシック" charset="0"/>
                <a:cs typeface="Arial"/>
              </a:rPr>
              <a:t>etc</a:t>
            </a:r>
            <a:r>
              <a:rPr lang="fr-FR" sz="1400" b="1" dirty="0">
                <a:solidFill>
                  <a:srgbClr val="0070C0"/>
                </a:solidFill>
                <a:latin typeface="Arial"/>
                <a:ea typeface="ＭＳ Ｐゴシック" charset="0"/>
                <a:cs typeface="Arial"/>
              </a:rPr>
              <a:t> - </a:t>
            </a:r>
            <a:r>
              <a:rPr lang="fr-FR" sz="1400" b="1" dirty="0" err="1">
                <a:solidFill>
                  <a:srgbClr val="0070C0"/>
                </a:solidFill>
                <a:latin typeface="Arial"/>
                <a:ea typeface="ＭＳ Ｐゴシック" charset="0"/>
                <a:cs typeface="Arial"/>
              </a:rPr>
              <a:t>Review-Obes</a:t>
            </a:r>
            <a:r>
              <a:rPr lang="fr-FR" sz="1400" b="1" dirty="0">
                <a:solidFill>
                  <a:srgbClr val="0070C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400" b="1" dirty="0" err="1">
                <a:solidFill>
                  <a:srgbClr val="0070C0"/>
                </a:solidFill>
                <a:latin typeface="Arial"/>
                <a:ea typeface="ＭＳ Ｐゴシック" charset="0"/>
                <a:cs typeface="Arial"/>
              </a:rPr>
              <a:t>Surg</a:t>
            </a:r>
            <a:r>
              <a:rPr lang="fr-FR" sz="1400" b="1" dirty="0">
                <a:solidFill>
                  <a:srgbClr val="0070C0"/>
                </a:solidFill>
                <a:latin typeface="Arial"/>
                <a:ea typeface="ＭＳ Ｐゴシック" charset="0"/>
                <a:cs typeface="Arial"/>
              </a:rPr>
              <a:t> 2021</a:t>
            </a:r>
            <a:endParaRPr lang="de-DE" sz="1600" b="1" dirty="0">
              <a:solidFill>
                <a:srgbClr val="0070C0"/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A36402-ACD8-795F-8456-456A03900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25" y="787317"/>
            <a:ext cx="10045149" cy="551552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4645482-98DE-5830-1F96-B985181232AB}"/>
              </a:ext>
            </a:extLst>
          </p:cNvPr>
          <p:cNvSpPr txBox="1"/>
          <p:nvPr/>
        </p:nvSpPr>
        <p:spPr>
          <a:xfrm rot="20381362">
            <a:off x="678180" y="2705725"/>
            <a:ext cx="10372840" cy="14465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it-IT" sz="8800" b="1" dirty="0">
                <a:solidFill>
                  <a:srgbClr val="C00000"/>
                </a:solidFill>
              </a:rPr>
              <a:t>Non-comparable data</a:t>
            </a:r>
          </a:p>
        </p:txBody>
      </p:sp>
    </p:spTree>
    <p:extLst>
      <p:ext uri="{BB962C8B-B14F-4D97-AF65-F5344CB8AC3E}">
        <p14:creationId xmlns:p14="http://schemas.microsoft.com/office/powerpoint/2010/main" val="33433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FF402C-3B8C-0FA6-9FB0-1516CC652C50}"/>
              </a:ext>
            </a:extLst>
          </p:cNvPr>
          <p:cNvSpPr txBox="1"/>
          <p:nvPr/>
        </p:nvSpPr>
        <p:spPr>
          <a:xfrm>
            <a:off x="8247727" y="6348033"/>
            <a:ext cx="3555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Garvey WT. J Clin </a:t>
            </a:r>
            <a:r>
              <a:rPr lang="en-US" sz="1600" b="1" dirty="0" err="1">
                <a:solidFill>
                  <a:srgbClr val="0070C0"/>
                </a:solidFill>
              </a:rPr>
              <a:t>Enocrinol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Metab</a:t>
            </a:r>
            <a:r>
              <a:rPr lang="en-US" sz="1600" b="1" dirty="0">
                <a:solidFill>
                  <a:srgbClr val="0070C0"/>
                </a:solidFill>
              </a:rPr>
              <a:t> 2022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0AB8D2E-AE44-AD3F-6595-EBFEE0940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552658"/>
            <a:ext cx="10454640" cy="433578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272E576-0431-C229-02BB-207CC04C33E7}"/>
              </a:ext>
            </a:extLst>
          </p:cNvPr>
          <p:cNvSpPr txBox="1"/>
          <p:nvPr/>
        </p:nvSpPr>
        <p:spPr>
          <a:xfrm>
            <a:off x="0" y="5698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Weight loss target to prevent/treat obesity related complications </a:t>
            </a:r>
          </a:p>
        </p:txBody>
      </p:sp>
    </p:spTree>
    <p:extLst>
      <p:ext uri="{BB962C8B-B14F-4D97-AF65-F5344CB8AC3E}">
        <p14:creationId xmlns:p14="http://schemas.microsoft.com/office/powerpoint/2010/main" val="415390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8D53C7-BD67-1111-49C2-055F7B990404}"/>
              </a:ext>
            </a:extLst>
          </p:cNvPr>
          <p:cNvSpPr txBox="1"/>
          <p:nvPr/>
        </p:nvSpPr>
        <p:spPr>
          <a:xfrm>
            <a:off x="6182240" y="6476812"/>
            <a:ext cx="5778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Seger</a:t>
            </a:r>
            <a:r>
              <a:rPr lang="it-IT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it-IT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</a:t>
            </a:r>
            <a:r>
              <a:rPr lang="it-IT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American Society of </a:t>
            </a:r>
            <a:r>
              <a:rPr lang="it-IT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Bariatric</a:t>
            </a:r>
            <a:r>
              <a:rPr lang="it-IT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Physicians</a:t>
            </a:r>
            <a:r>
              <a:rPr lang="it-IT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2013-2014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2BF0493-E48A-59FF-A64B-FA7B93E96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40" y="339090"/>
            <a:ext cx="7208520" cy="6179820"/>
          </a:xfrm>
          <a:prstGeom prst="rect">
            <a:avLst/>
          </a:prstGeom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ACAC0792-9CDB-F5F0-06EA-721BF09093D2}"/>
              </a:ext>
            </a:extLst>
          </p:cNvPr>
          <p:cNvSpPr/>
          <p:nvPr/>
        </p:nvSpPr>
        <p:spPr>
          <a:xfrm>
            <a:off x="2255520" y="2179320"/>
            <a:ext cx="3754241" cy="4297492"/>
          </a:xfrm>
          <a:prstGeom prst="roundRect">
            <a:avLst/>
          </a:prstGeom>
          <a:solidFill>
            <a:srgbClr val="00B05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36235A75-B2BE-8DDF-1C66-BDA50106F759}"/>
              </a:ext>
            </a:extLst>
          </p:cNvPr>
          <p:cNvSpPr/>
          <p:nvPr/>
        </p:nvSpPr>
        <p:spPr>
          <a:xfrm>
            <a:off x="6009761" y="2168078"/>
            <a:ext cx="3754241" cy="4297492"/>
          </a:xfrm>
          <a:prstGeom prst="roundRect">
            <a:avLst/>
          </a:prstGeom>
          <a:solidFill>
            <a:srgbClr val="C0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3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Carattere, schermata, informazione&#10;&#10;Descrizione generata automaticamente">
            <a:extLst>
              <a:ext uri="{FF2B5EF4-FFF2-40B4-BE49-F238E27FC236}">
                <a16:creationId xmlns:a16="http://schemas.microsoft.com/office/drawing/2014/main" id="{76B748C4-BFF3-8F69-DADF-2C32DDB55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3" y="261426"/>
            <a:ext cx="8426986" cy="2031325"/>
          </a:xfrm>
          <a:prstGeom prst="rect">
            <a:avLst/>
          </a:prstGeom>
        </p:spPr>
      </p:pic>
      <p:pic>
        <p:nvPicPr>
          <p:cNvPr id="7" name="Immagine 6" descr="Immagine che contiene testo, schermata, Parallelo, diagramma&#10;&#10;Descrizione generata automaticamente">
            <a:extLst>
              <a:ext uri="{FF2B5EF4-FFF2-40B4-BE49-F238E27FC236}">
                <a16:creationId xmlns:a16="http://schemas.microsoft.com/office/drawing/2014/main" id="{84A4F0AA-3013-1DB9-9B3E-B149A467FE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94" y="2107522"/>
            <a:ext cx="5816859" cy="475047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B41614-A3C4-C0B5-F0DA-8635E0A8E5E2}"/>
              </a:ext>
            </a:extLst>
          </p:cNvPr>
          <p:cNvSpPr txBox="1"/>
          <p:nvPr/>
        </p:nvSpPr>
        <p:spPr>
          <a:xfrm>
            <a:off x="8470506" y="463078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A5B821-2B29-E161-69C1-860DFF6798FF}"/>
              </a:ext>
            </a:extLst>
          </p:cNvPr>
          <p:cNvSpPr txBox="1"/>
          <p:nvPr/>
        </p:nvSpPr>
        <p:spPr>
          <a:xfrm>
            <a:off x="998764" y="2896253"/>
            <a:ext cx="4238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 centri italiani ad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alto volume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Periodo 2016-2022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 chirurgia di revisione ha rappresentato l’8.38% di tutte le procedure bariatriche eseguite nel periodo 2016-2022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458F79-B332-BCB8-96C5-17FAE5D28340}"/>
              </a:ext>
            </a:extLst>
          </p:cNvPr>
          <p:cNvSpPr txBox="1"/>
          <p:nvPr/>
        </p:nvSpPr>
        <p:spPr>
          <a:xfrm>
            <a:off x="1126014" y="5481576"/>
            <a:ext cx="4360386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780 Interventi di revisione</a:t>
            </a:r>
          </a:p>
        </p:txBody>
      </p:sp>
    </p:spTree>
    <p:extLst>
      <p:ext uri="{BB962C8B-B14F-4D97-AF65-F5344CB8AC3E}">
        <p14:creationId xmlns:p14="http://schemas.microsoft.com/office/powerpoint/2010/main" val="360675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920DB38F-4BDB-CD30-2AD8-94356CA66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760595"/>
              </p:ext>
            </p:extLst>
          </p:nvPr>
        </p:nvGraphicFramePr>
        <p:xfrm>
          <a:off x="2163717" y="866867"/>
          <a:ext cx="7986123" cy="590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98BE5F-6E06-6A14-0AFE-3493EB317FDC}"/>
              </a:ext>
            </a:extLst>
          </p:cNvPr>
          <p:cNvSpPr txBox="1"/>
          <p:nvPr/>
        </p:nvSpPr>
        <p:spPr>
          <a:xfrm>
            <a:off x="4834346" y="2898085"/>
            <a:ext cx="2779486" cy="1061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100" dirty="0">
                <a:solidFill>
                  <a:srgbClr val="FF0000"/>
                </a:solidFill>
                <a:effectLst>
                  <a:outerShdw blurRad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PIANIFICAZIONE DELLA STRATEGIA CHIRURGICA</a:t>
            </a:r>
          </a:p>
        </p:txBody>
      </p:sp>
    </p:spTree>
    <p:extLst>
      <p:ext uri="{BB962C8B-B14F-4D97-AF65-F5344CB8AC3E}">
        <p14:creationId xmlns:p14="http://schemas.microsoft.com/office/powerpoint/2010/main" val="8347992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0</TotalTime>
  <Words>885</Words>
  <Application>Microsoft Office PowerPoint</Application>
  <PresentationFormat>Widescreen</PresentationFormat>
  <Paragraphs>131</Paragraphs>
  <Slides>29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29</vt:i4>
      </vt:variant>
    </vt:vector>
  </HeadingPairs>
  <TitlesOfParts>
    <vt:vector size="40" baseType="lpstr">
      <vt:lpstr>ＭＳ Ｐゴシック</vt:lpstr>
      <vt:lpstr>Aptos</vt:lpstr>
      <vt:lpstr>Aptos Display</vt:lpstr>
      <vt:lpstr>Arial</vt:lpstr>
      <vt:lpstr>Calibri</vt:lpstr>
      <vt:lpstr>Calibri Light</vt:lpstr>
      <vt:lpstr>Cambria</vt:lpstr>
      <vt:lpstr>Wingdings</vt:lpstr>
      <vt:lpstr>RetrospectVTI</vt:lpstr>
      <vt:lpstr>Tema di Office</vt:lpstr>
      <vt:lpstr>1_Tema di Office</vt:lpstr>
      <vt:lpstr>Quale chirurgia dopo fallimento di RYGB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Opzioni endoscopiche</vt:lpstr>
      <vt:lpstr>Presentazione standard di PowerPoint</vt:lpstr>
      <vt:lpstr>Long-term Outcomes of Transoral Outlet Reduction (TORe) for Dumping Syndrome and Weight Regain After Roux-en-Y Gastric Bypass  V. Pontecorvi et al. Obes. Surg. 2023</vt:lpstr>
      <vt:lpstr>Pouch resizing</vt:lpstr>
      <vt:lpstr>Presentazione standard di PowerPoint</vt:lpstr>
      <vt:lpstr>Limb distalization</vt:lpstr>
      <vt:lpstr>TYPE I: elongation of the biliopancreatic limb</vt:lpstr>
      <vt:lpstr>Presentazione standard di PowerPoint</vt:lpstr>
      <vt:lpstr>Presentazione standard di PowerPoint</vt:lpstr>
      <vt:lpstr>Type IV: elongation in case of long limb (150 cm) Roux limb</vt:lpstr>
      <vt:lpstr>Presentazione standard di PowerPoint</vt:lpstr>
      <vt:lpstr>Conversione a duodenal switch</vt:lpstr>
      <vt:lpstr>Presentazione standard di PowerPoint</vt:lpstr>
      <vt:lpstr>Presentazione standard di PowerPoint</vt:lpstr>
      <vt:lpstr>Revision procedures after initial Roux‑en‑Y gastric bypass, treatment of weight regain: a systematic review and meta‑analysis M. Kermansaravi et al. , Updates in Surgery 2021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Enrico Facchiano</cp:lastModifiedBy>
  <cp:revision>28</cp:revision>
  <dcterms:created xsi:type="dcterms:W3CDTF">2022-02-27T17:36:31Z</dcterms:created>
  <dcterms:modified xsi:type="dcterms:W3CDTF">2024-05-19T14:53:37Z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